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22"/>
  </p:handoutMasterIdLst>
  <p:sldIdLst>
    <p:sldId id="256" r:id="rId3"/>
    <p:sldId id="287" r:id="rId4"/>
    <p:sldId id="259" r:id="rId5"/>
    <p:sldId id="266" r:id="rId6"/>
    <p:sldId id="267" r:id="rId7"/>
    <p:sldId id="268" r:id="rId8"/>
    <p:sldId id="269" r:id="rId9"/>
    <p:sldId id="270" r:id="rId10"/>
    <p:sldId id="271" r:id="rId11"/>
    <p:sldId id="272" r:id="rId12"/>
    <p:sldId id="273" r:id="rId13"/>
    <p:sldId id="286" r:id="rId14"/>
    <p:sldId id="274" r:id="rId15"/>
    <p:sldId id="276" r:id="rId16"/>
    <p:sldId id="280" r:id="rId17"/>
    <p:sldId id="281" r:id="rId18"/>
    <p:sldId id="288" r:id="rId19"/>
    <p:sldId id="285" r:id="rId20"/>
    <p:sldId id="28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13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035926-BE06-4919-B9E4-F2EC5BDC31AC}" type="datetimeFigureOut">
              <a:rPr lang="en-US" smtClean="0"/>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908058-C069-49A1-9834-EE3EDD878AD9}" type="slidenum">
              <a:rPr lang="en-US" smtClean="0"/>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Ref idx="1002">
        <a:schemeClr val="bg2"/>
      </p:bgRef>
    </p:bg>
    <p:spTree>
      <p:nvGrpSpPr>
        <p:cNvPr id="1" name=""/>
        <p:cNvGrpSpPr/>
        <p:nvPr/>
      </p:nvGrpSpPr>
      <p:grpSpPr>
        <a:xfrm>
          <a:off x="0" y="0"/>
          <a:ext cx="0" cy="0"/>
          <a:chOff x="0" y="0"/>
          <a:chExt cx="0" cy="0"/>
        </a:xfrm>
      </p:grpSpPr>
      <p:sp>
        <p:nvSpPr>
          <p:cNvPr id="7" name="Freeform 6"/>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solidFill>
                  <a:schemeClr val="tx1"/>
                </a:solidFill>
                <a:effectLst>
                  <a:outerShdw blurRad="50800" dist="38100" dir="5400000" algn="t" rotWithShape="0">
                    <a:prstClr val="black">
                      <a:alpha val="50000"/>
                    </a:prstClr>
                  </a:outerShdw>
                </a:effectLst>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B3004C5-38CD-4976-831C-30D12C5DFD57}" type="datetimeFigureOut">
              <a:rPr lang="en-US" smtClean="0"/>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6FC590-D43F-4077-9463-F83739FB4526}" type="slidenum">
              <a:rPr lang="en-US" smtClean="0"/>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3004C5-38CD-4976-831C-30D12C5DFD5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FC590-D43F-4077-9463-F83739FB4526}"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3004C5-38CD-4976-831C-30D12C5DFD5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FC590-D43F-4077-9463-F83739FB4526}"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3004C5-38CD-4976-831C-30D12C5DFD5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FC590-D43F-4077-9463-F83739FB4526}"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bg>
      <p:bgRef idx="1002">
        <a:schemeClr val="bg2"/>
      </p:bgRef>
    </p:bg>
    <p:spTree>
      <p:nvGrpSpPr>
        <p:cNvPr id="1" name=""/>
        <p:cNvGrpSpPr/>
        <p:nvPr/>
      </p:nvGrpSpPr>
      <p:grpSpPr>
        <a:xfrm>
          <a:off x="0" y="0"/>
          <a:ext cx="0" cy="0"/>
          <a:chOff x="0" y="0"/>
          <a:chExt cx="0" cy="0"/>
        </a:xfrm>
      </p:grpSpPr>
      <p:sp>
        <p:nvSpPr>
          <p:cNvPr id="7" name="Freeform 6"/>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2B3004C5-38CD-4976-831C-30D12C5DFD5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FC590-D43F-4077-9463-F83739FB4526}" type="slidenum">
              <a:rPr lang="en-US" smtClean="0"/>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3004C5-38CD-4976-831C-30D12C5DFD5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FC590-D43F-4077-9463-F83739FB4526}"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B3004C5-38CD-4976-831C-30D12C5DFD5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6FC590-D43F-4077-9463-F83739FB4526}"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B3004C5-38CD-4976-831C-30D12C5DFD57}" type="datetimeFigureOut">
              <a:rPr lang="en-US" smtClean="0"/>
            </a:fld>
            <a:endParaRPr lang="en-US"/>
          </a:p>
        </p:txBody>
      </p:sp>
      <p:sp>
        <p:nvSpPr>
          <p:cNvPr id="8" name="Slide Number Placeholder 7"/>
          <p:cNvSpPr>
            <a:spLocks noGrp="1"/>
          </p:cNvSpPr>
          <p:nvPr>
            <p:ph type="sldNum" sz="quarter" idx="11"/>
          </p:nvPr>
        </p:nvSpPr>
        <p:spPr/>
        <p:txBody>
          <a:bodyPr/>
          <a:lstStyle/>
          <a:p>
            <a:fld id="{596FC590-D43F-4077-9463-F83739FB4526}" type="slidenum">
              <a:rPr lang="en-US" smtClean="0"/>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3004C5-38CD-4976-831C-30D12C5DFD5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6FC590-D43F-4077-9463-F83739FB4526}"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3004C5-38CD-4976-831C-30D12C5DFD5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596FC590-D43F-4077-9463-F83739FB4526}"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endParaRPr kumimoji="0" lang="en-US" smtClean="0"/>
          </a:p>
        </p:txBody>
      </p:sp>
      <p:sp>
        <p:nvSpPr>
          <p:cNvPr id="5" name="Date Placeholder 4"/>
          <p:cNvSpPr>
            <a:spLocks noGrp="1"/>
          </p:cNvSpPr>
          <p:nvPr>
            <p:ph type="dt" sz="half" idx="10"/>
          </p:nvPr>
        </p:nvSpPr>
        <p:spPr>
          <a:xfrm>
            <a:off x="457200" y="6422064"/>
            <a:ext cx="2133600" cy="365125"/>
          </a:xfrm>
        </p:spPr>
        <p:txBody>
          <a:bodyPr/>
          <a:lstStyle/>
          <a:p>
            <a:fld id="{2B3004C5-38CD-4976-831C-30D12C5DFD5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FC590-D43F-4077-9463-F83739FB4526}"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dirty="0" smtClean="0"/>
              <a:t>Click to edit Master text styles</a:t>
            </a:r>
            <a:endParaRPr kumimoji="0" lang="en-US" dirty="0" smtClean="0"/>
          </a:p>
          <a:p>
            <a:pPr lvl="1" eaLnBrk="1" latinLnBrk="0" hangingPunct="1"/>
            <a:r>
              <a:rPr kumimoji="0" lang="en-US" dirty="0" smtClean="0"/>
              <a:t>Second level</a:t>
            </a:r>
            <a:endParaRPr kumimoji="0" lang="en-US" dirty="0" smtClean="0"/>
          </a:p>
          <a:p>
            <a:pPr lvl="2" eaLnBrk="1" latinLnBrk="0" hangingPunct="1"/>
            <a:r>
              <a:rPr kumimoji="0" lang="en-US" dirty="0" smtClean="0"/>
              <a:t>Third level</a:t>
            </a:r>
            <a:endParaRPr kumimoji="0" lang="en-US" dirty="0" smtClean="0"/>
          </a:p>
          <a:p>
            <a:pPr lvl="3" eaLnBrk="1" latinLnBrk="0" hangingPunct="1"/>
            <a:r>
              <a:rPr kumimoji="0" lang="en-US" dirty="0" smtClean="0"/>
              <a:t>Fourth level</a:t>
            </a:r>
            <a:endParaRPr kumimoji="0" lang="en-US" dirty="0" smtClean="0"/>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B3004C5-38CD-4976-831C-30D12C5DFD57}" type="datetimeFigureOut">
              <a:rPr lang="en-US" smtClean="0"/>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596FC590-D43F-4077-9463-F83739FB4526}" type="slidenum">
              <a:rPr lang="en-US" smtClean="0"/>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370" indent="-384175"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630"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5905" algn="l" rtl="0" eaLnBrk="1" latinLnBrk="0" hangingPunct="1">
        <a:spcBef>
          <a:spcPct val="20000"/>
        </a:spcBef>
        <a:buClr>
          <a:schemeClr val="accent2"/>
        </a:buClr>
        <a:buSzPct val="85000"/>
        <a:buFont typeface="Arial" panose="020B0604020202020204"/>
        <a:buChar char="○"/>
        <a:defRPr kumimoji="0" sz="2400" kern="1200">
          <a:solidFill>
            <a:schemeClr val="tx1"/>
          </a:solidFill>
          <a:latin typeface="+mn-lt"/>
          <a:ea typeface="+mn-ea"/>
          <a:cs typeface="+mn-cs"/>
        </a:defRPr>
      </a:lvl3pPr>
      <a:lvl4pPr marL="1280160" indent="-237490"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345" indent="-182880" algn="l" rtl="0" eaLnBrk="1" latinLnBrk="0" hangingPunct="1">
        <a:spcBef>
          <a:spcPct val="20000"/>
        </a:spcBef>
        <a:buClr>
          <a:schemeClr val="accent4"/>
        </a:buClr>
        <a:buSzPct val="100000"/>
        <a:buFont typeface="Arial" panose="020B0604020202020204"/>
        <a:buChar char="-"/>
        <a:defRPr kumimoji="0" sz="2000" kern="1200">
          <a:solidFill>
            <a:schemeClr val="tx1"/>
          </a:solidFill>
          <a:latin typeface="+mn-lt"/>
          <a:ea typeface="+mn-ea"/>
          <a:cs typeface="+mn-cs"/>
        </a:defRPr>
      </a:lvl5pPr>
      <a:lvl6pPr marL="1700530" indent="-182880" algn="l" rtl="0" eaLnBrk="1" latinLnBrk="0" hangingPunct="1">
        <a:spcBef>
          <a:spcPct val="20000"/>
        </a:spcBef>
        <a:buClr>
          <a:schemeClr val="accent5"/>
        </a:buClr>
        <a:buFont typeface="Arial" panose="020B0604020202020204"/>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panose="020B0604020202020204"/>
        <a:buChar char="•"/>
        <a:defRPr kumimoji="0" sz="1800" kern="1200" baseline="0">
          <a:solidFill>
            <a:schemeClr val="tx1"/>
          </a:solidFill>
          <a:latin typeface="+mn-lt"/>
          <a:ea typeface="+mn-ea"/>
          <a:cs typeface="+mn-cs"/>
        </a:defRPr>
      </a:lvl7pPr>
      <a:lvl8pPr marL="2139950" indent="-182880" algn="l" rtl="0" eaLnBrk="1" latinLnBrk="0" hangingPunct="1">
        <a:spcBef>
          <a:spcPct val="20000"/>
        </a:spcBef>
        <a:buClr>
          <a:schemeClr val="accent6"/>
        </a:buClr>
        <a:buFont typeface="Arial" panose="020B0604020202020204"/>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panose="020B0604020202020204"/>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effectLst>
            <a:innerShdw blurRad="63500" dist="50800" dir="13500000">
              <a:prstClr val="black">
                <a:alpha val="50000"/>
              </a:prstClr>
            </a:innerShdw>
          </a:effectLst>
        </p:spPr>
        <p:txBody>
          <a:bodyPr/>
          <a:lstStyle/>
          <a:p>
            <a:r>
              <a:rPr lang="en-US" dirty="0" smtClean="0"/>
              <a:t>Living a Transformed </a:t>
            </a:r>
            <a:br>
              <a:rPr lang="en-US" dirty="0" smtClean="0"/>
            </a:br>
            <a:r>
              <a:rPr lang="en-US" dirty="0" smtClean="0"/>
              <a:t>Life in Christ </a:t>
            </a:r>
            <a:br>
              <a:rPr lang="en-US" dirty="0" smtClean="0"/>
            </a:br>
            <a:endParaRPr lang="en-US" dirty="0"/>
          </a:p>
        </p:txBody>
      </p:sp>
      <p:sp>
        <p:nvSpPr>
          <p:cNvPr id="3" name="Subtitle 2"/>
          <p:cNvSpPr>
            <a:spLocks noGrp="1"/>
          </p:cNvSpPr>
          <p:nvPr>
            <p:ph type="subTitle" idx="1"/>
          </p:nvPr>
        </p:nvSpPr>
        <p:spPr>
          <a:xfrm>
            <a:off x="433070" y="758190"/>
            <a:ext cx="6480175" cy="1367155"/>
          </a:xfrm>
        </p:spPr>
        <p:txBody>
          <a:bodyPr/>
          <a:lstStyle/>
          <a:p>
            <a:r>
              <a:rPr lang="en-US" sz="2400" dirty="0"/>
              <a:t>Bangkok Holiness Writers' Conference</a:t>
            </a:r>
            <a:endParaRPr lang="en-US" sz="2400" dirty="0"/>
          </a:p>
          <a:p>
            <a:r>
              <a:rPr lang="en-US" sz="2400" dirty="0"/>
              <a:t>September 2017</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3"/>
          <p:cNvSpPr txBox="1">
            <a:spLocks noChangeArrowheads="1"/>
          </p:cNvSpPr>
          <p:nvPr/>
        </p:nvSpPr>
        <p:spPr bwMode="auto">
          <a:xfrm>
            <a:off x="228600" y="685800"/>
            <a:ext cx="8686800" cy="2431435"/>
          </a:xfrm>
          <a:prstGeom prst="rect">
            <a:avLst/>
          </a:prstGeom>
          <a:noFill/>
          <a:ln w="9525">
            <a:noFill/>
            <a:miter lim="800000"/>
          </a:ln>
          <a:effectLst>
            <a:outerShdw dist="35921" dir="2700000" sx="1000" sy="1000" algn="ctr" rotWithShape="0">
              <a:schemeClr val="tx1"/>
            </a:outerShdw>
          </a:effectLst>
        </p:spPr>
        <p:txBody>
          <a:bodyPr>
            <a:spAutoFit/>
          </a:bodyPr>
          <a:lstStyle/>
          <a:p>
            <a:pPr marL="582930" indent="-582930"/>
            <a:r>
              <a:rPr lang="en-US" sz="4000" b="1" dirty="0"/>
              <a:t>3.	God calls us to a life of transformation.</a:t>
            </a:r>
            <a:endParaRPr lang="en-US" sz="4000" b="1" dirty="0"/>
          </a:p>
          <a:p>
            <a:pPr marL="582930" indent="-582930"/>
            <a:endParaRPr lang="en-US" sz="4000" b="1" dirty="0"/>
          </a:p>
          <a:p>
            <a:pPr marL="582930" indent="-582930"/>
            <a:endParaRPr lang="en-US" sz="3200" u="sn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3"/>
          <p:cNvSpPr txBox="1">
            <a:spLocks noChangeArrowheads="1"/>
          </p:cNvSpPr>
          <p:nvPr/>
        </p:nvSpPr>
        <p:spPr bwMode="auto">
          <a:xfrm>
            <a:off x="228600" y="3048000"/>
            <a:ext cx="8686800" cy="2245360"/>
          </a:xfrm>
          <a:prstGeom prst="rect">
            <a:avLst/>
          </a:prstGeom>
          <a:noFill/>
          <a:ln w="9525">
            <a:noFill/>
            <a:miter lim="800000"/>
          </a:ln>
          <a:effectLst>
            <a:outerShdw dist="35921" dir="2700000" sx="1000" sy="1000" algn="ctr" rotWithShape="0">
              <a:schemeClr val="tx1"/>
            </a:outerShdw>
          </a:effectLst>
        </p:spPr>
        <p:txBody>
          <a:bodyPr>
            <a:spAutoFit/>
          </a:bodyPr>
          <a:lstStyle/>
          <a:p>
            <a:r>
              <a:rPr lang="en-US" sz="4000" dirty="0"/>
              <a:t>A Christlike character requires </a:t>
            </a:r>
            <a:r>
              <a:rPr lang="en-US" sz="4000" dirty="0" smtClean="0"/>
              <a:t>us to </a:t>
            </a:r>
            <a:r>
              <a:rPr lang="en-US" sz="4000" dirty="0"/>
              <a:t>live </a:t>
            </a:r>
            <a:r>
              <a:rPr lang="en-US" sz="4000" dirty="0"/>
              <a:t>out what God is doing in us.</a:t>
            </a:r>
            <a:endParaRPr lang="en-US" sz="4000" dirty="0"/>
          </a:p>
          <a:p>
            <a:pPr>
              <a:lnSpc>
                <a:spcPct val="70000"/>
              </a:lnSpc>
            </a:pPr>
            <a:endParaRPr lang="en-US" sz="4000" b="1" dirty="0"/>
          </a:p>
          <a:p>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135562"/>
          </a:xfrm>
        </p:spPr>
        <p:txBody>
          <a:bodyPr>
            <a:normAutofit fontScale="90000"/>
          </a:bodyPr>
          <a:lstStyle/>
          <a:p>
            <a:pPr algn="r"/>
            <a:br>
              <a:rPr lang="en-US" sz="3600" b="1" dirty="0" smtClean="0"/>
            </a:br>
            <a:br>
              <a:rPr lang="en-US" sz="3600" b="1" dirty="0" smtClean="0"/>
            </a:br>
            <a:r>
              <a:rPr lang="en-US" sz="3600" i="1" dirty="0" smtClean="0"/>
              <a:t>Therefore, my dear friends, as you have always obeyed—not only in my presence, but now much more in my absence—</a:t>
            </a:r>
            <a:r>
              <a:rPr lang="en-US" sz="3600" b="1" i="1" dirty="0" smtClean="0"/>
              <a:t>continue to work out</a:t>
            </a:r>
            <a:r>
              <a:rPr lang="en-US" sz="3600" i="1" dirty="0" smtClean="0"/>
              <a:t> your salvation with fear and trembling, </a:t>
            </a:r>
            <a:r>
              <a:rPr lang="en-US" sz="3600" b="1" i="1" dirty="0" smtClean="0"/>
              <a:t>for it is God</a:t>
            </a:r>
            <a:r>
              <a:rPr lang="en-US" sz="3600" i="1" dirty="0" smtClean="0"/>
              <a:t> who works in you to will and to act in order to fulfill his good purpose.</a:t>
            </a:r>
            <a:br>
              <a:rPr lang="en-US" sz="3600" i="1" dirty="0" smtClean="0"/>
            </a:br>
            <a:r>
              <a:rPr lang="en-US" sz="1800" i="1" dirty="0" smtClean="0"/>
              <a:t>-</a:t>
            </a:r>
            <a:r>
              <a:rPr lang="en-US" sz="3100" b="1" i="1" dirty="0" smtClean="0"/>
              <a:t>Philippians </a:t>
            </a:r>
            <a:r>
              <a:rPr lang="en-US" sz="3100" b="1" i="1" dirty="0"/>
              <a:t>2:12-13</a:t>
            </a:r>
            <a:br>
              <a:rPr lang="en-US" sz="4800" dirty="0" smtClean="0"/>
            </a:br>
            <a:endParaRPr lang="en-US" dirty="0"/>
          </a:p>
        </p:txBody>
      </p:sp>
      <p:sp>
        <p:nvSpPr>
          <p:cNvPr id="3" name="Content Placeholder 2"/>
          <p:cNvSpPr>
            <a:spLocks noGrp="1"/>
          </p:cNvSpPr>
          <p:nvPr>
            <p:ph idx="1"/>
          </p:nvPr>
        </p:nvSpPr>
        <p:spPr>
          <a:xfrm>
            <a:off x="457200" y="5638800"/>
            <a:ext cx="7467600" cy="487363"/>
          </a:xfrm>
        </p:spPr>
        <p:txBody>
          <a:bodyPr>
            <a:normAutofit fontScale="92500" lnSpcReduction="10000"/>
          </a:bodyPr>
          <a:lstStyle/>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304800" y="838200"/>
            <a:ext cx="8839200" cy="1999615"/>
          </a:xfrm>
          <a:prstGeom prst="rect">
            <a:avLst/>
          </a:prstGeom>
          <a:noFill/>
          <a:ln w="9525">
            <a:noFill/>
            <a:miter lim="800000"/>
          </a:ln>
          <a:effectLst>
            <a:outerShdw dist="35921" dir="2700000" sx="1000" sy="1000" algn="ctr" rotWithShape="0">
              <a:schemeClr val="tx1"/>
            </a:outerShdw>
          </a:effectLst>
        </p:spPr>
        <p:txBody>
          <a:bodyPr>
            <a:spAutoFit/>
          </a:bodyPr>
          <a:lstStyle/>
          <a:p>
            <a:pPr marL="342900" indent="-342900"/>
            <a:r>
              <a:rPr lang="en-US" sz="4000" b="1" dirty="0">
                <a:solidFill>
                  <a:schemeClr val="accent1"/>
                </a:solidFill>
              </a:rPr>
              <a:t>	</a:t>
            </a:r>
            <a:r>
              <a:rPr lang="en-US" sz="4000" b="1" dirty="0"/>
              <a:t>A Christlike character requires our effort</a:t>
            </a:r>
            <a:r>
              <a:rPr lang="en-US" sz="4000" b="1" dirty="0" smtClean="0"/>
              <a:t>.</a:t>
            </a:r>
            <a:endParaRPr lang="en-US" sz="4000" b="1" dirty="0" smtClean="0"/>
          </a:p>
          <a:p>
            <a:pPr marL="342900" indent="-342900"/>
            <a:endParaRPr lang="en-US" sz="4000" b="1" dirty="0"/>
          </a:p>
          <a:p>
            <a:pPr marL="342900" indent="-342900">
              <a:lnSpc>
                <a:spcPct val="10000"/>
              </a:lnSpc>
            </a:pPr>
            <a:endParaRPr lang="en-US" sz="40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301625" y="1050925"/>
            <a:ext cx="8839200" cy="1101648"/>
          </a:xfrm>
          <a:prstGeom prst="rect">
            <a:avLst/>
          </a:prstGeom>
          <a:noFill/>
          <a:ln w="9525">
            <a:noFill/>
            <a:miter lim="800000"/>
          </a:ln>
          <a:effectLst>
            <a:outerShdw dist="35921" dir="2700000" sx="1000" sy="1000" algn="ctr" rotWithShape="0">
              <a:schemeClr val="tx1"/>
            </a:outerShdw>
          </a:effectLst>
        </p:spPr>
        <p:txBody>
          <a:bodyPr>
            <a:spAutoFit/>
          </a:bodyPr>
          <a:lstStyle/>
          <a:p>
            <a:pPr marL="342900" indent="-342900"/>
            <a:r>
              <a:rPr lang="en-US" sz="4000" dirty="0"/>
              <a:t>A Christlike character requires time.</a:t>
            </a:r>
            <a:endParaRPr lang="en-US" sz="4000" dirty="0"/>
          </a:p>
          <a:p>
            <a:pPr marL="342900" indent="-342900">
              <a:lnSpc>
                <a:spcPct val="60000"/>
              </a:lnSpc>
            </a:pPr>
            <a:endParaRPr lang="en-US" sz="4000" b="1" dirty="0">
              <a:solidFill>
                <a:schemeClr val="accent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152400" y="1066800"/>
            <a:ext cx="8229600" cy="4784725"/>
          </a:xfrm>
          <a:prstGeom prst="rect">
            <a:avLst/>
          </a:prstGeom>
          <a:noFill/>
          <a:ln w="9525">
            <a:noFill/>
            <a:miter lim="800000"/>
          </a:ln>
          <a:effectLst>
            <a:outerShdw dist="35921" dir="2700000" sx="1000" sy="1000" algn="ctr" rotWithShape="0">
              <a:schemeClr val="tx1"/>
            </a:outerShdw>
          </a:effectLst>
        </p:spPr>
        <p:txBody>
          <a:bodyPr wrap="square">
            <a:spAutoFit/>
          </a:bodyPr>
          <a:lstStyle/>
          <a:p>
            <a:r>
              <a:rPr lang="en-US" sz="4400" dirty="0"/>
              <a:t>God is the One who transforms and conforms us into the image of His Son.  </a:t>
            </a:r>
            <a:endParaRPr lang="en-US" sz="4400" dirty="0" smtClean="0"/>
          </a:p>
          <a:p>
            <a:endParaRPr lang="en-US" sz="4400" dirty="0" smtClean="0"/>
          </a:p>
          <a:p>
            <a:pPr algn="r"/>
            <a:r>
              <a:rPr lang="en-US" sz="4400" i="1" dirty="0"/>
              <a:t>A divine miracle!</a:t>
            </a:r>
            <a:endParaRPr lang="en-US" sz="4400" i="1" dirty="0"/>
          </a:p>
          <a:p>
            <a:pPr>
              <a:lnSpc>
                <a:spcPct val="70000"/>
              </a:lnSpc>
            </a:pPr>
            <a:endParaRPr lang="en-US" sz="5000" b="1" dirty="0">
              <a:solidFill>
                <a:schemeClr val="bg1"/>
              </a:solidFill>
            </a:endParaRPr>
          </a:p>
          <a:p>
            <a:endParaRPr lang="en-US" sz="5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Text Box 3"/>
          <p:cNvSpPr txBox="1">
            <a:spLocks noChangeArrowheads="1"/>
          </p:cNvSpPr>
          <p:nvPr/>
        </p:nvSpPr>
        <p:spPr bwMode="auto">
          <a:xfrm>
            <a:off x="152400" y="1066800"/>
            <a:ext cx="8839200" cy="3140075"/>
          </a:xfrm>
          <a:prstGeom prst="rect">
            <a:avLst/>
          </a:prstGeom>
          <a:noFill/>
          <a:ln w="9525">
            <a:noFill/>
            <a:miter lim="800000"/>
          </a:ln>
          <a:effectLst>
            <a:outerShdw dist="35921" dir="2700000" sx="1000" sy="1000" algn="ctr" rotWithShape="0">
              <a:schemeClr val="tx1"/>
            </a:outerShdw>
          </a:effectLst>
        </p:spPr>
        <p:txBody>
          <a:bodyPr>
            <a:spAutoFit/>
          </a:bodyPr>
          <a:lstStyle/>
          <a:p>
            <a:r>
              <a:rPr lang="en-US" sz="4800" dirty="0"/>
              <a:t>We don’t earn it; we don’t deserve it.  </a:t>
            </a:r>
            <a:r>
              <a:rPr lang="en-US" sz="4800" dirty="0" smtClean="0"/>
              <a:t>He only asks </a:t>
            </a:r>
            <a:r>
              <a:rPr lang="en-US" sz="4800" dirty="0"/>
              <a:t>that we remain open to Him and live in daily obedience.</a:t>
            </a:r>
            <a:endParaRPr lang="en-US" sz="4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381000" y="2057400"/>
            <a:ext cx="8382000" cy="641350"/>
          </a:xfrm>
          <a:prstGeom prst="rect">
            <a:avLst/>
          </a:prstGeom>
          <a:noFill/>
          <a:ln w="9525">
            <a:noFill/>
            <a:miter lim="800000"/>
          </a:ln>
          <a:effectLst>
            <a:outerShdw dist="35921" dir="2700000" algn="ctr" rotWithShape="0">
              <a:schemeClr val="tx1"/>
            </a:outerShdw>
          </a:effectLst>
        </p:spPr>
        <p:txBody>
          <a:bodyPr>
            <a:spAutoFit/>
          </a:bodyPr>
          <a:lstStyle/>
          <a:p>
            <a:pPr algn="ctr"/>
            <a:endParaRPr lang="en-US" sz="3600">
              <a:solidFill>
                <a:schemeClr val="bg1"/>
              </a:solidFill>
              <a:latin typeface="Arial" panose="020B0604020202020204" pitchFamily="34" charset="0"/>
            </a:endParaRPr>
          </a:p>
        </p:txBody>
      </p:sp>
      <p:sp>
        <p:nvSpPr>
          <p:cNvPr id="34820" name="Rectangle 4"/>
          <p:cNvSpPr>
            <a:spLocks noChangeArrowheads="1"/>
          </p:cNvSpPr>
          <p:nvPr/>
        </p:nvSpPr>
        <p:spPr bwMode="auto">
          <a:xfrm>
            <a:off x="152400" y="228600"/>
            <a:ext cx="8839200" cy="641350"/>
          </a:xfrm>
          <a:prstGeom prst="rect">
            <a:avLst/>
          </a:prstGeom>
          <a:noFill/>
          <a:ln w="9525">
            <a:noFill/>
            <a:miter lim="800000"/>
          </a:ln>
          <a:effectLst>
            <a:outerShdw dist="35921" dir="2700000" algn="ctr" rotWithShape="0">
              <a:schemeClr val="tx1"/>
            </a:outerShdw>
          </a:effectLst>
        </p:spPr>
        <p:txBody>
          <a:bodyPr>
            <a:spAutoFit/>
          </a:bodyPr>
          <a:lstStyle/>
          <a:p>
            <a:endParaRPr lang="en-US" sz="3600" b="1" i="1" u="sng">
              <a:solidFill>
                <a:schemeClr val="bg1"/>
              </a:solidFill>
              <a:latin typeface="Arial" panose="020B0604020202020204" pitchFamily="34" charset="0"/>
            </a:endParaRPr>
          </a:p>
        </p:txBody>
      </p:sp>
      <p:sp>
        <p:nvSpPr>
          <p:cNvPr id="4" name="Title 3"/>
          <p:cNvSpPr>
            <a:spLocks noGrp="1"/>
          </p:cNvSpPr>
          <p:nvPr>
            <p:ph type="title"/>
          </p:nvPr>
        </p:nvSpPr>
        <p:spPr>
          <a:xfrm>
            <a:off x="457200" y="274638"/>
            <a:ext cx="7467600" cy="4297362"/>
          </a:xfrm>
        </p:spPr>
        <p:txBody>
          <a:bodyPr/>
          <a:lstStyle/>
          <a:p>
            <a:endParaRPr lang="en-US" dirty="0"/>
          </a:p>
        </p:txBody>
      </p:sp>
      <p:sp>
        <p:nvSpPr>
          <p:cNvPr id="5" name="Content Placeholder 4"/>
          <p:cNvSpPr>
            <a:spLocks noGrp="1"/>
          </p:cNvSpPr>
          <p:nvPr>
            <p:ph idx="1"/>
          </p:nvPr>
        </p:nvSpPr>
        <p:spPr>
          <a:xfrm>
            <a:off x="457200" y="5257800"/>
            <a:ext cx="7467600" cy="868363"/>
          </a:xfrm>
        </p:spPr>
        <p:txBody>
          <a:bodyPr/>
          <a:lstStyle/>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381000" y="2057400"/>
            <a:ext cx="8382000" cy="641350"/>
          </a:xfrm>
          <a:prstGeom prst="rect">
            <a:avLst/>
          </a:prstGeom>
          <a:noFill/>
          <a:ln w="9525">
            <a:noFill/>
            <a:miter lim="800000"/>
          </a:ln>
          <a:effectLst>
            <a:outerShdw dist="35921" dir="2700000" algn="ctr" rotWithShape="0">
              <a:schemeClr val="tx1"/>
            </a:outerShdw>
          </a:effectLst>
        </p:spPr>
        <p:txBody>
          <a:bodyPr>
            <a:spAutoFit/>
          </a:bodyPr>
          <a:lstStyle/>
          <a:p>
            <a:pPr algn="ctr"/>
            <a:endParaRPr lang="en-US" sz="3600">
              <a:solidFill>
                <a:schemeClr val="bg1"/>
              </a:solidFill>
              <a:latin typeface="Arial" panose="020B0604020202020204" pitchFamily="34" charset="0"/>
            </a:endParaRPr>
          </a:p>
        </p:txBody>
      </p:sp>
      <p:sp>
        <p:nvSpPr>
          <p:cNvPr id="34820" name="Rectangle 4"/>
          <p:cNvSpPr>
            <a:spLocks noChangeArrowheads="1"/>
          </p:cNvSpPr>
          <p:nvPr/>
        </p:nvSpPr>
        <p:spPr bwMode="auto">
          <a:xfrm>
            <a:off x="152400" y="228600"/>
            <a:ext cx="8839200" cy="641350"/>
          </a:xfrm>
          <a:prstGeom prst="rect">
            <a:avLst/>
          </a:prstGeom>
          <a:noFill/>
          <a:ln w="9525">
            <a:noFill/>
            <a:miter lim="800000"/>
          </a:ln>
          <a:effectLst>
            <a:outerShdw dist="35921" dir="2700000" algn="ctr" rotWithShape="0">
              <a:schemeClr val="tx1"/>
            </a:outerShdw>
          </a:effectLst>
        </p:spPr>
        <p:txBody>
          <a:bodyPr>
            <a:spAutoFit/>
          </a:bodyPr>
          <a:lstStyle/>
          <a:p>
            <a:endParaRPr lang="en-US" sz="3600" b="1" i="1" u="sng">
              <a:solidFill>
                <a:schemeClr val="bg1"/>
              </a:solidFill>
              <a:latin typeface="Arial" panose="020B0604020202020204" pitchFamily="34" charset="0"/>
            </a:endParaRPr>
          </a:p>
        </p:txBody>
      </p:sp>
      <p:sp>
        <p:nvSpPr>
          <p:cNvPr id="4" name="Title 3"/>
          <p:cNvSpPr>
            <a:spLocks noGrp="1"/>
          </p:cNvSpPr>
          <p:nvPr>
            <p:ph type="title"/>
          </p:nvPr>
        </p:nvSpPr>
        <p:spPr>
          <a:xfrm>
            <a:off x="457200" y="274638"/>
            <a:ext cx="7467600" cy="4297362"/>
          </a:xfrm>
        </p:spPr>
        <p:txBody>
          <a:bodyPr/>
          <a:lstStyle/>
          <a:p>
            <a:r>
              <a:rPr lang="en-US"/>
              <a:t>Have you offered yourself back to God on the altar of consecration</a:t>
            </a:r>
            <a:r>
              <a:rPr lang="en-US" smtClean="0"/>
              <a:t>? </a:t>
            </a:r>
            <a:endParaRPr lang="en-US" dirty="0"/>
          </a:p>
        </p:txBody>
      </p:sp>
      <p:sp>
        <p:nvSpPr>
          <p:cNvPr id="5" name="Content Placeholder 4"/>
          <p:cNvSpPr>
            <a:spLocks noGrp="1"/>
          </p:cNvSpPr>
          <p:nvPr>
            <p:ph idx="1"/>
          </p:nvPr>
        </p:nvSpPr>
        <p:spPr>
          <a:xfrm>
            <a:off x="457200" y="5257800"/>
            <a:ext cx="7467600" cy="868363"/>
          </a:xfrm>
        </p:spPr>
        <p:txBody>
          <a:bodyPr/>
          <a:lstStyle/>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381000" y="2057400"/>
            <a:ext cx="8382000" cy="641350"/>
          </a:xfrm>
          <a:prstGeom prst="rect">
            <a:avLst/>
          </a:prstGeom>
          <a:noFill/>
          <a:ln w="9525">
            <a:noFill/>
            <a:miter lim="800000"/>
          </a:ln>
          <a:effectLst>
            <a:outerShdw dist="35921" dir="2700000" algn="ctr" rotWithShape="0">
              <a:schemeClr val="tx1"/>
            </a:outerShdw>
          </a:effectLst>
        </p:spPr>
        <p:txBody>
          <a:bodyPr>
            <a:spAutoFit/>
          </a:bodyPr>
          <a:lstStyle/>
          <a:p>
            <a:pPr algn="ctr"/>
            <a:endParaRPr lang="en-US" sz="3600">
              <a:solidFill>
                <a:schemeClr val="bg1"/>
              </a:solidFill>
              <a:latin typeface="Arial" panose="020B0604020202020204" pitchFamily="34" charset="0"/>
            </a:endParaRPr>
          </a:p>
        </p:txBody>
      </p:sp>
      <p:sp>
        <p:nvSpPr>
          <p:cNvPr id="34820" name="Rectangle 4"/>
          <p:cNvSpPr>
            <a:spLocks noChangeArrowheads="1"/>
          </p:cNvSpPr>
          <p:nvPr/>
        </p:nvSpPr>
        <p:spPr bwMode="auto">
          <a:xfrm>
            <a:off x="152400" y="228600"/>
            <a:ext cx="8839200" cy="641350"/>
          </a:xfrm>
          <a:prstGeom prst="rect">
            <a:avLst/>
          </a:prstGeom>
          <a:noFill/>
          <a:ln w="9525">
            <a:noFill/>
            <a:miter lim="800000"/>
          </a:ln>
          <a:effectLst>
            <a:outerShdw dist="35921" dir="2700000" algn="ctr" rotWithShape="0">
              <a:schemeClr val="tx1"/>
            </a:outerShdw>
          </a:effectLst>
        </p:spPr>
        <p:txBody>
          <a:bodyPr>
            <a:spAutoFit/>
          </a:bodyPr>
          <a:lstStyle/>
          <a:p>
            <a:endParaRPr lang="en-US" sz="3600" b="1" i="1" u="sng">
              <a:solidFill>
                <a:schemeClr val="bg1"/>
              </a:solidFill>
              <a:latin typeface="Arial" panose="020B0604020202020204" pitchFamily="34" charset="0"/>
            </a:endParaRPr>
          </a:p>
        </p:txBody>
      </p:sp>
      <p:sp>
        <p:nvSpPr>
          <p:cNvPr id="4" name="Title 3"/>
          <p:cNvSpPr>
            <a:spLocks noGrp="1"/>
          </p:cNvSpPr>
          <p:nvPr>
            <p:ph type="title"/>
          </p:nvPr>
        </p:nvSpPr>
        <p:spPr>
          <a:xfrm>
            <a:off x="457200" y="274638"/>
            <a:ext cx="7467600" cy="4297362"/>
          </a:xfrm>
        </p:spPr>
        <p:txBody>
          <a:bodyPr/>
          <a:lstStyle/>
          <a:p>
            <a:endParaRPr lang="en-US" dirty="0"/>
          </a:p>
        </p:txBody>
      </p:sp>
      <p:sp>
        <p:nvSpPr>
          <p:cNvPr id="5" name="Content Placeholder 4"/>
          <p:cNvSpPr>
            <a:spLocks noGrp="1"/>
          </p:cNvSpPr>
          <p:nvPr>
            <p:ph idx="1"/>
          </p:nvPr>
        </p:nvSpPr>
        <p:spPr>
          <a:xfrm>
            <a:off x="457200" y="5257800"/>
            <a:ext cx="7467600" cy="868363"/>
          </a:xfrm>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effectLst>
            <a:innerShdw blurRad="63500" dist="50800" dir="13500000">
              <a:prstClr val="black">
                <a:alpha val="50000"/>
              </a:prstClr>
            </a:innerShdw>
          </a:effectLst>
        </p:spPr>
        <p:txBody>
          <a:bodyPr/>
          <a:lstStyle/>
          <a:p>
            <a:r>
              <a:rPr lang="en-US" dirty="0" smtClean="0"/>
              <a:t> </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 Box 3"/>
          <p:cNvSpPr txBox="1">
            <a:spLocks noChangeArrowheads="1"/>
          </p:cNvSpPr>
          <p:nvPr/>
        </p:nvSpPr>
        <p:spPr bwMode="auto">
          <a:xfrm>
            <a:off x="381000" y="1371600"/>
            <a:ext cx="8382000" cy="2953385"/>
          </a:xfrm>
          <a:prstGeom prst="rect">
            <a:avLst/>
          </a:prstGeom>
          <a:noFill/>
          <a:ln w="9525">
            <a:noFill/>
            <a:miter lim="800000"/>
          </a:ln>
          <a:effectLst>
            <a:outerShdw dist="35921" dir="2700000" sx="1000" sy="1000" algn="ctr" rotWithShape="0">
              <a:schemeClr val="tx1"/>
            </a:outerShdw>
          </a:effectLst>
        </p:spPr>
        <p:txBody>
          <a:bodyPr>
            <a:spAutoFit/>
          </a:bodyPr>
          <a:lstStyle/>
          <a:p>
            <a:pPr algn="ctr"/>
            <a:r>
              <a:rPr lang="en-US" sz="5000" dirty="0">
                <a:uFill>
                  <a:solidFill>
                    <a:schemeClr val="tx1"/>
                  </a:solidFill>
                </a:uFill>
              </a:rPr>
              <a:t>As family members live together, they take on the family resemblance.</a:t>
            </a:r>
            <a:endParaRPr lang="en-US" sz="5000" dirty="0">
              <a:uFill>
                <a:solidFill>
                  <a:schemeClr val="tx1"/>
                </a:solidFill>
              </a:uFill>
            </a:endParaRPr>
          </a:p>
          <a:p>
            <a:pPr algn="ctr"/>
            <a:endParaRPr lang="en-US" sz="3600" b="1" dirty="0">
              <a:solidFill>
                <a:schemeClr val="accent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3"/>
          <p:cNvSpPr txBox="1">
            <a:spLocks noChangeArrowheads="1"/>
          </p:cNvSpPr>
          <p:nvPr/>
        </p:nvSpPr>
        <p:spPr bwMode="auto">
          <a:xfrm>
            <a:off x="0" y="2438400"/>
            <a:ext cx="8382000" cy="3046988"/>
          </a:xfrm>
          <a:prstGeom prst="rect">
            <a:avLst/>
          </a:prstGeom>
          <a:noFill/>
          <a:ln w="9525">
            <a:noFill/>
            <a:miter lim="800000"/>
          </a:ln>
          <a:effectLst>
            <a:outerShdw dist="35921" dir="2700000" sx="1000" sy="1000" algn="ctr" rotWithShape="0">
              <a:schemeClr val="tx1"/>
            </a:outerShdw>
          </a:effectLst>
        </p:spPr>
        <p:txBody>
          <a:bodyPr wrap="square">
            <a:spAutoFit/>
          </a:bodyPr>
          <a:lstStyle/>
          <a:p>
            <a:pPr algn="ctr"/>
            <a:r>
              <a:rPr lang="en-US" sz="4800" dirty="0"/>
              <a:t>You can become a person of Christlike character through the transforming work of the Holy Spirit.</a:t>
            </a:r>
            <a:endParaRPr lang="en-US" sz="4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Text Box 3"/>
          <p:cNvSpPr txBox="1">
            <a:spLocks noChangeArrowheads="1"/>
          </p:cNvSpPr>
          <p:nvPr/>
        </p:nvSpPr>
        <p:spPr bwMode="auto">
          <a:xfrm>
            <a:off x="381000" y="1371600"/>
            <a:ext cx="8382000" cy="2317750"/>
          </a:xfrm>
          <a:prstGeom prst="rect">
            <a:avLst/>
          </a:prstGeom>
          <a:noFill/>
          <a:ln w="9525">
            <a:noFill/>
            <a:miter lim="800000"/>
          </a:ln>
          <a:effectLst>
            <a:outerShdw dist="35921" dir="2700000" sx="1000" sy="1000" algn="ctr" rotWithShape="0">
              <a:schemeClr val="tx1"/>
            </a:outerShdw>
          </a:effectLst>
        </p:spPr>
        <p:txBody>
          <a:bodyPr>
            <a:spAutoFit/>
          </a:bodyPr>
          <a:lstStyle/>
          <a:p>
            <a:pPr algn="ctr"/>
            <a:endParaRPr lang="en-US" sz="5000" dirty="0">
              <a:solidFill>
                <a:schemeClr val="accent1"/>
              </a:solidFill>
            </a:endParaRPr>
          </a:p>
          <a:p>
            <a:pPr algn="ctr"/>
            <a:endParaRPr lang="en-US" sz="3600" b="1" dirty="0">
              <a:solidFill>
                <a:schemeClr val="accent1"/>
              </a:solidFill>
            </a:endParaRPr>
          </a:p>
          <a:p>
            <a:pPr algn="ctr"/>
            <a:r>
              <a:rPr lang="en-US" sz="6000" b="1" dirty="0"/>
              <a:t>Romans 12:1-2</a:t>
            </a:r>
            <a:endParaRPr lang="en-US" sz="6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304800" y="603250"/>
            <a:ext cx="8839200" cy="4364272"/>
          </a:xfrm>
          <a:prstGeom prst="rect">
            <a:avLst/>
          </a:prstGeom>
          <a:noFill/>
          <a:ln w="9525">
            <a:noFill/>
            <a:miter lim="800000"/>
          </a:ln>
          <a:effectLst>
            <a:outerShdw dist="35921" dir="2700000" sx="1000" sy="1000" algn="ctr" rotWithShape="0">
              <a:schemeClr val="tx1"/>
            </a:outerShdw>
          </a:effectLst>
        </p:spPr>
        <p:txBody>
          <a:bodyPr>
            <a:spAutoFit/>
          </a:bodyPr>
          <a:lstStyle/>
          <a:p>
            <a:pPr>
              <a:lnSpc>
                <a:spcPct val="60000"/>
              </a:lnSpc>
            </a:pPr>
            <a:endParaRPr lang="en-US" sz="3600" dirty="0"/>
          </a:p>
          <a:p>
            <a:r>
              <a:rPr lang="en-US" sz="3600" dirty="0"/>
              <a:t>Therefore, I urge you, </a:t>
            </a:r>
            <a:r>
              <a:rPr lang="en-US" sz="3600" dirty="0" smtClean="0"/>
              <a:t>brothers and sisters, </a:t>
            </a:r>
            <a:r>
              <a:rPr lang="en-US" sz="3600" dirty="0"/>
              <a:t>in view of God's mercy, to offer your bodies as living sacrifices, holy and pleasing to God—this is your </a:t>
            </a:r>
            <a:r>
              <a:rPr lang="en-US" sz="3600" dirty="0" smtClean="0"/>
              <a:t>true and proper </a:t>
            </a:r>
            <a:r>
              <a:rPr lang="en-US" sz="3600" dirty="0"/>
              <a:t>worship</a:t>
            </a:r>
            <a:r>
              <a:rPr lang="en-US" sz="3600" dirty="0" smtClean="0"/>
              <a:t>.</a:t>
            </a:r>
            <a:endParaRPr lang="en-US" sz="3600" dirty="0" smtClean="0"/>
          </a:p>
          <a:p>
            <a:pPr algn="r"/>
            <a:r>
              <a:rPr lang="en-US" sz="3200" i="1" dirty="0" smtClean="0"/>
              <a:t>-Romans </a:t>
            </a:r>
            <a:r>
              <a:rPr lang="en-US" sz="3200" i="1" dirty="0"/>
              <a:t>12:1</a:t>
            </a:r>
            <a:endParaRPr lang="en-US" sz="3200" i="1" dirty="0"/>
          </a:p>
          <a:p>
            <a:pPr algn="r"/>
            <a:r>
              <a:rPr lang="en-US" sz="3600" dirty="0" smtClean="0"/>
              <a:t>  </a:t>
            </a:r>
            <a:endParaRPr 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Text Box 3"/>
          <p:cNvSpPr txBox="1">
            <a:spLocks noChangeArrowheads="1"/>
          </p:cNvSpPr>
          <p:nvPr/>
        </p:nvSpPr>
        <p:spPr bwMode="auto">
          <a:xfrm>
            <a:off x="304800" y="603250"/>
            <a:ext cx="8839200" cy="4364272"/>
          </a:xfrm>
          <a:prstGeom prst="rect">
            <a:avLst/>
          </a:prstGeom>
          <a:noFill/>
          <a:ln w="9525">
            <a:noFill/>
            <a:miter lim="800000"/>
          </a:ln>
          <a:effectLst>
            <a:outerShdw dist="35921" dir="2700000" sx="1000" sy="1000" algn="ctr" rotWithShape="0">
              <a:schemeClr val="tx1"/>
            </a:outerShdw>
          </a:effectLst>
        </p:spPr>
        <p:txBody>
          <a:bodyPr>
            <a:spAutoFit/>
          </a:bodyPr>
          <a:lstStyle/>
          <a:p>
            <a:pPr>
              <a:lnSpc>
                <a:spcPct val="60000"/>
              </a:lnSpc>
            </a:pPr>
            <a:endParaRPr lang="en-US" sz="3600" dirty="0"/>
          </a:p>
          <a:p>
            <a:r>
              <a:rPr lang="en-US" sz="3600" dirty="0"/>
              <a:t>Do not </a:t>
            </a:r>
            <a:r>
              <a:rPr lang="en-US" sz="3600" dirty="0" smtClean="0"/>
              <a:t>conform </a:t>
            </a:r>
            <a:r>
              <a:rPr lang="en-US" sz="3600" dirty="0"/>
              <a:t>to the pattern of this world, but be transformed by the renewing of your mind.  Then you will be able to test and approve what God's will is—his good, pleasing and perfect will. </a:t>
            </a:r>
            <a:endParaRPr lang="en-US" sz="3600" dirty="0" smtClean="0"/>
          </a:p>
          <a:p>
            <a:pPr algn="r"/>
            <a:r>
              <a:rPr lang="en-US" sz="3200" i="1" dirty="0" smtClean="0"/>
              <a:t>-Romans </a:t>
            </a:r>
            <a:r>
              <a:rPr lang="en-US" sz="3200" i="1" dirty="0"/>
              <a:t>12:2</a:t>
            </a:r>
            <a:endParaRPr lang="en-US" sz="3200" i="1" dirty="0"/>
          </a:p>
          <a:p>
            <a:pPr algn="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304800" y="1050925"/>
            <a:ext cx="8534400" cy="1938992"/>
          </a:xfrm>
          <a:prstGeom prst="rect">
            <a:avLst/>
          </a:prstGeom>
          <a:noFill/>
          <a:ln w="9525">
            <a:noFill/>
            <a:miter lim="800000"/>
          </a:ln>
          <a:effectLst>
            <a:outerShdw dist="35921" dir="2700000" sx="1000" sy="1000" algn="ctr" rotWithShape="0">
              <a:schemeClr val="tx1"/>
            </a:outerShdw>
          </a:effectLst>
        </p:spPr>
        <p:txBody>
          <a:bodyPr>
            <a:spAutoFit/>
          </a:bodyPr>
          <a:lstStyle/>
          <a:p>
            <a:pPr marL="582930" indent="-582930"/>
            <a:r>
              <a:rPr lang="en-US" sz="4000" b="1" dirty="0"/>
              <a:t>1.	God calls us to give ourselves completely to Him. </a:t>
            </a:r>
            <a:endParaRPr lang="en-US" sz="4000" b="1" dirty="0"/>
          </a:p>
          <a:p>
            <a:pPr marL="582930" indent="-582930"/>
            <a:endParaRPr lang="en-US" sz="40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3"/>
          <p:cNvSpPr txBox="1">
            <a:spLocks noChangeArrowheads="1"/>
          </p:cNvSpPr>
          <p:nvPr/>
        </p:nvSpPr>
        <p:spPr bwMode="auto">
          <a:xfrm>
            <a:off x="304800" y="685800"/>
            <a:ext cx="8534400" cy="1876425"/>
          </a:xfrm>
          <a:prstGeom prst="rect">
            <a:avLst/>
          </a:prstGeom>
          <a:noFill/>
          <a:ln w="9525">
            <a:noFill/>
            <a:miter lim="800000"/>
          </a:ln>
          <a:effectLst>
            <a:outerShdw dist="35921" dir="2700000" sx="1000" sy="1000" algn="ctr" rotWithShape="0">
              <a:schemeClr val="tx1"/>
            </a:outerShdw>
          </a:effectLst>
        </p:spPr>
        <p:txBody>
          <a:bodyPr>
            <a:spAutoFit/>
          </a:bodyPr>
          <a:lstStyle/>
          <a:p>
            <a:pPr marL="582930" indent="-582930"/>
            <a:r>
              <a:rPr lang="en-US" sz="4000" b="1" dirty="0"/>
              <a:t>2.	God calls us to turn away from the patterns of this world.</a:t>
            </a:r>
            <a:br>
              <a:rPr lang="en-US" sz="4000" b="1" dirty="0"/>
            </a:br>
            <a:endParaRPr lang="en-US" sz="3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Technic</Template>
  <TotalTime>0</TotalTime>
  <Words>1526</Words>
  <Application>WPS Presentation</Application>
  <PresentationFormat>On-screen Show (4:3)</PresentationFormat>
  <Paragraphs>55</Paragraphs>
  <Slides>19</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19</vt:i4>
      </vt:variant>
    </vt:vector>
  </HeadingPairs>
  <TitlesOfParts>
    <vt:vector size="32" baseType="lpstr">
      <vt:lpstr>Arial</vt:lpstr>
      <vt:lpstr>SimSun</vt:lpstr>
      <vt:lpstr>Wingdings</vt:lpstr>
      <vt:lpstr>Wingdings 2</vt:lpstr>
      <vt:lpstr>Arial</vt:lpstr>
      <vt:lpstr>Franklin Gothic Book</vt:lpstr>
      <vt:lpstr>Microsoft YaHei</vt:lpstr>
      <vt:lpstr/>
      <vt:lpstr>Arial Unicode MS</vt:lpstr>
      <vt:lpstr>Calibri</vt:lpstr>
      <vt:lpstr>Wingdings</vt:lpstr>
      <vt:lpstr>Segoe Print</vt:lpstr>
      <vt:lpstr>Technic</vt:lpstr>
      <vt:lpstr>Living a Transformed  Life in Christ  </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Therefore, my dear friends, as you have always obeyed—not only in my presence, but now much more in my absence—continue to work out your salvation with fear and trembling, for it is God who works in you to will and to act in order to fulfill his good purpose. -Philippians 2:12-13 </vt:lpstr>
      <vt:lpstr>PowerPoint 演示文稿</vt:lpstr>
      <vt:lpstr>PowerPoint 演示文稿</vt:lpstr>
      <vt:lpstr>PowerPoint 演示文稿</vt:lpstr>
      <vt:lpstr>PowerPoint 演示文稿</vt:lpstr>
      <vt:lpstr>PowerPoint 演示文稿</vt:lpstr>
      <vt:lpstr>Have you offered yourself back to God on the altar of consecration? </vt:lpstr>
      <vt:lpstr>PowerPoint 演示文稿</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a Transformed  Life in Christ</dc:title>
  <dc:creator>Owner</dc:creator>
  <cp:lastModifiedBy>fmoor</cp:lastModifiedBy>
  <cp:revision>17</cp:revision>
  <cp:lastPrinted>2015-04-16T20:31:00Z</cp:lastPrinted>
  <dcterms:created xsi:type="dcterms:W3CDTF">2011-02-26T14:48:00Z</dcterms:created>
  <dcterms:modified xsi:type="dcterms:W3CDTF">2017-09-06T11:06:14Z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1033-10.2.0.5934</vt:lpwstr>
  </property>
</Properties>
</file>