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5"/>
  </p:handoutMasterIdLst>
  <p:sldIdLst>
    <p:sldId id="273" r:id="rId3"/>
    <p:sldId id="281" r:id="rId4"/>
    <p:sldId id="256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90" r:id="rId13"/>
    <p:sldId id="288" r:id="rId14"/>
    <p:sldId id="275" r:id="rId15"/>
    <p:sldId id="278" r:id="rId16"/>
    <p:sldId id="267" r:id="rId17"/>
    <p:sldId id="268" r:id="rId18"/>
    <p:sldId id="257" r:id="rId19"/>
    <p:sldId id="269" r:id="rId20"/>
    <p:sldId id="258" r:id="rId21"/>
    <p:sldId id="265" r:id="rId22"/>
    <p:sldId id="259" r:id="rId23"/>
    <p:sldId id="270" r:id="rId24"/>
    <p:sldId id="260" r:id="rId25"/>
    <p:sldId id="261" r:id="rId26"/>
    <p:sldId id="271" r:id="rId27"/>
    <p:sldId id="262" r:id="rId28"/>
    <p:sldId id="263" r:id="rId29"/>
    <p:sldId id="264" r:id="rId30"/>
    <p:sldId id="266" r:id="rId31"/>
    <p:sldId id="272" r:id="rId32"/>
    <p:sldId id="280" r:id="rId33"/>
    <p:sldId id="311" r:id="rId34"/>
  </p:sldIdLst>
  <p:sldSz cx="9144000" cy="6858000" type="screen4x3"/>
  <p:notesSz cx="7010400" cy="92964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592" y="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handoutMaster" Target="handoutMasters/handoutMaster1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55" cy="4650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05" tIns="45202" rIns="90405" bIns="45202" numCol="1" anchor="t" anchorCtr="0" compatLnSpc="1"/>
          <a:lstStyle>
            <a:lvl1pPr>
              <a:defRPr sz="1200"/>
            </a:lvl1pPr>
          </a:lstStyle>
          <a:p>
            <a:pPr defTabSz="904875"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73" y="0"/>
            <a:ext cx="3038155" cy="4650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05" tIns="45202" rIns="90405" bIns="45202" numCol="1" anchor="t" anchorCtr="0" compatLnSpc="1"/>
          <a:lstStyle>
            <a:lvl1pPr algn="r">
              <a:defRPr sz="1200"/>
            </a:lvl1pPr>
          </a:lstStyle>
          <a:p>
            <a:pPr defTabSz="904875"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73"/>
            <a:ext cx="3038155" cy="4650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05" tIns="45202" rIns="90405" bIns="45202" numCol="1" anchor="b" anchorCtr="0" compatLnSpc="1"/>
          <a:lstStyle>
            <a:lvl1pPr>
              <a:defRPr sz="1200"/>
            </a:lvl1pPr>
          </a:lstStyle>
          <a:p>
            <a:pPr defTabSz="904875"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73" y="8829773"/>
            <a:ext cx="3038155" cy="4650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05" tIns="45202" rIns="90405" bIns="45202" numCol="1" anchor="b" anchorCtr="0" compatLnSpc="1"/>
          <a:lstStyle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gradFill rotWithShape="0">
          <a:gsLst>
            <a:gs pos="0">
              <a:srgbClr val="36362B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/>
          <p:cNvGrpSpPr/>
          <p:nvPr/>
        </p:nvGrpSpPr>
        <p:grpSpPr>
          <a:xfrm>
            <a:off x="0" y="-6350"/>
            <a:ext cx="9142413" cy="6856413"/>
            <a:chOff x="0" y="-4"/>
            <a:chExt cx="5759" cy="4319"/>
          </a:xfrm>
        </p:grpSpPr>
        <p:grpSp>
          <p:nvGrpSpPr>
            <p:cNvPr id="2056" name="Group 8"/>
            <p:cNvGrpSpPr/>
            <p:nvPr/>
          </p:nvGrpSpPr>
          <p:grpSpPr>
            <a:xfrm>
              <a:off x="33" y="-4"/>
              <a:ext cx="328" cy="3928"/>
              <a:chOff x="33" y="-4"/>
              <a:chExt cx="328" cy="3928"/>
            </a:xfrm>
          </p:grpSpPr>
          <p:sp>
            <p:nvSpPr>
              <p:cNvPr id="2072" name="Rectangle 9"/>
              <p:cNvSpPr/>
              <p:nvPr/>
            </p:nvSpPr>
            <p:spPr>
              <a:xfrm>
                <a:off x="33" y="110"/>
                <a:ext cx="106" cy="381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pPr lvl="0"/>
                <a:endParaRPr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073" name="Group 10"/>
              <p:cNvGrpSpPr/>
              <p:nvPr/>
            </p:nvGrpSpPr>
            <p:grpSpPr>
              <a:xfrm>
                <a:off x="41" y="-4"/>
                <a:ext cx="320" cy="205"/>
                <a:chOff x="41" y="-4"/>
                <a:chExt cx="320" cy="205"/>
              </a:xfrm>
            </p:grpSpPr>
            <p:sp>
              <p:nvSpPr>
                <p:cNvPr id="2074" name="Oval 11"/>
                <p:cNvSpPr/>
                <p:nvPr/>
              </p:nvSpPr>
              <p:spPr>
                <a:xfrm>
                  <a:off x="41" y="48"/>
                  <a:ext cx="113" cy="107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75" name="AutoShape 12"/>
                <p:cNvSpPr/>
                <p:nvPr/>
              </p:nvSpPr>
              <p:spPr>
                <a:xfrm>
                  <a:off x="104" y="-4"/>
                  <a:ext cx="257" cy="205"/>
                </a:xfrm>
                <a:prstGeom prst="rightArrow">
                  <a:avLst>
                    <a:gd name="adj1" fmla="val 50000"/>
                    <a:gd name="adj2" fmla="val 62688"/>
                  </a:avLst>
                </a:prstGeom>
                <a:solidFill>
                  <a:schemeClr val="hlink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2057" name="Group 13"/>
            <p:cNvGrpSpPr/>
            <p:nvPr/>
          </p:nvGrpSpPr>
          <p:grpSpPr>
            <a:xfrm>
              <a:off x="411" y="44"/>
              <a:ext cx="5348" cy="322"/>
              <a:chOff x="411" y="44"/>
              <a:chExt cx="5348" cy="322"/>
            </a:xfrm>
          </p:grpSpPr>
          <p:sp>
            <p:nvSpPr>
              <p:cNvPr id="2068" name="Rectangle 14"/>
              <p:cNvSpPr/>
              <p:nvPr/>
            </p:nvSpPr>
            <p:spPr>
              <a:xfrm>
                <a:off x="411" y="44"/>
                <a:ext cx="5256" cy="103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pPr lvl="0"/>
                <a:endParaRPr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069" name="Group 15"/>
              <p:cNvGrpSpPr/>
              <p:nvPr/>
            </p:nvGrpSpPr>
            <p:grpSpPr>
              <a:xfrm>
                <a:off x="5563" y="45"/>
                <a:ext cx="196" cy="321"/>
                <a:chOff x="5563" y="45"/>
                <a:chExt cx="196" cy="321"/>
              </a:xfrm>
            </p:grpSpPr>
            <p:sp>
              <p:nvSpPr>
                <p:cNvPr id="2070" name="Oval 16"/>
                <p:cNvSpPr/>
                <p:nvPr/>
              </p:nvSpPr>
              <p:spPr>
                <a:xfrm>
                  <a:off x="5607" y="45"/>
                  <a:ext cx="104" cy="11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71" name="AutoShape 17"/>
                <p:cNvSpPr/>
                <p:nvPr/>
              </p:nvSpPr>
              <p:spPr>
                <a:xfrm>
                  <a:off x="5563" y="107"/>
                  <a:ext cx="196" cy="259"/>
                </a:xfrm>
                <a:prstGeom prst="downArrow">
                  <a:avLst>
                    <a:gd name="adj1" fmla="val 50000"/>
                    <a:gd name="adj2" fmla="val 66077"/>
                  </a:avLst>
                </a:prstGeom>
                <a:solidFill>
                  <a:schemeClr val="accent1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2058" name="Group 18"/>
            <p:cNvGrpSpPr/>
            <p:nvPr/>
          </p:nvGrpSpPr>
          <p:grpSpPr>
            <a:xfrm>
              <a:off x="0" y="3958"/>
              <a:ext cx="5347" cy="323"/>
              <a:chOff x="0" y="3958"/>
              <a:chExt cx="5347" cy="323"/>
            </a:xfrm>
          </p:grpSpPr>
          <p:sp>
            <p:nvSpPr>
              <p:cNvPr id="2064" name="Rectangle 19"/>
              <p:cNvSpPr/>
              <p:nvPr/>
            </p:nvSpPr>
            <p:spPr>
              <a:xfrm>
                <a:off x="94" y="4178"/>
                <a:ext cx="5253" cy="10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folHlink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pPr lvl="0"/>
                <a:endParaRPr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065" name="Group 20"/>
              <p:cNvGrpSpPr/>
              <p:nvPr/>
            </p:nvGrpSpPr>
            <p:grpSpPr>
              <a:xfrm>
                <a:off x="0" y="3958"/>
                <a:ext cx="195" cy="322"/>
                <a:chOff x="0" y="3958"/>
                <a:chExt cx="195" cy="322"/>
              </a:xfrm>
            </p:grpSpPr>
            <p:sp>
              <p:nvSpPr>
                <p:cNvPr id="2066" name="Oval 21"/>
                <p:cNvSpPr/>
                <p:nvPr/>
              </p:nvSpPr>
              <p:spPr>
                <a:xfrm>
                  <a:off x="48" y="4166"/>
                  <a:ext cx="104" cy="114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67" name="AutoShape 22"/>
                <p:cNvSpPr/>
                <p:nvPr/>
              </p:nvSpPr>
              <p:spPr>
                <a:xfrm>
                  <a:off x="0" y="3958"/>
                  <a:ext cx="195" cy="259"/>
                </a:xfrm>
                <a:prstGeom prst="upArrow">
                  <a:avLst>
                    <a:gd name="adj1" fmla="val 50000"/>
                    <a:gd name="adj2" fmla="val 66404"/>
                  </a:avLst>
                </a:pr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2059" name="Group 23"/>
            <p:cNvGrpSpPr/>
            <p:nvPr/>
          </p:nvGrpSpPr>
          <p:grpSpPr>
            <a:xfrm>
              <a:off x="5398" y="401"/>
              <a:ext cx="320" cy="3914"/>
              <a:chOff x="5398" y="401"/>
              <a:chExt cx="320" cy="3914"/>
            </a:xfrm>
          </p:grpSpPr>
          <p:sp>
            <p:nvSpPr>
              <p:cNvPr id="2060" name="Rectangle 24"/>
              <p:cNvSpPr/>
              <p:nvPr/>
            </p:nvSpPr>
            <p:spPr>
              <a:xfrm>
                <a:off x="5612" y="401"/>
                <a:ext cx="106" cy="3800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folHlink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pPr lvl="0"/>
                <a:endParaRPr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061" name="Group 25"/>
              <p:cNvGrpSpPr/>
              <p:nvPr/>
            </p:nvGrpSpPr>
            <p:grpSpPr>
              <a:xfrm>
                <a:off x="5398" y="4111"/>
                <a:ext cx="320" cy="204"/>
                <a:chOff x="5398" y="4111"/>
                <a:chExt cx="320" cy="204"/>
              </a:xfrm>
            </p:grpSpPr>
            <p:sp>
              <p:nvSpPr>
                <p:cNvPr id="2062" name="Oval 26"/>
                <p:cNvSpPr/>
                <p:nvPr/>
              </p:nvSpPr>
              <p:spPr>
                <a:xfrm>
                  <a:off x="5605" y="4157"/>
                  <a:ext cx="113" cy="106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63" name="AutoShape 27"/>
                <p:cNvSpPr/>
                <p:nvPr/>
              </p:nvSpPr>
              <p:spPr>
                <a:xfrm>
                  <a:off x="5398" y="4111"/>
                  <a:ext cx="257" cy="204"/>
                </a:xfrm>
                <a:prstGeom prst="leftArrow">
                  <a:avLst>
                    <a:gd name="adj1" fmla="val 50000"/>
                    <a:gd name="adj2" fmla="val 62984"/>
                  </a:avLst>
                </a:prstGeom>
                <a:solidFill>
                  <a:schemeClr val="folHlink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310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44488" y="6035675"/>
            <a:ext cx="2474913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035675"/>
            <a:ext cx="3657600" cy="4572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035675"/>
            <a:ext cx="2170113" cy="444500"/>
          </a:xfrm>
          <a:prstGeom prst="rect">
            <a:avLst/>
          </a:prstGeom>
          <a:ln>
            <a:miter lim="800000"/>
          </a:ln>
        </p:spPr>
        <p:txBody>
          <a:bodyPr vert="horz" wrap="none" lIns="92075" tIns="46038" rIns="92075" bIns="46038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5788" y="288925"/>
            <a:ext cx="2025650" cy="5730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5663" y="288925"/>
            <a:ext cx="5927725" cy="5730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5663" y="1593850"/>
            <a:ext cx="3976687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0" y="1593850"/>
            <a:ext cx="3976688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2075" tIns="46038" rIns="92075" bIns="4603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defRPr/>
            </a:pPr>
            <a:endParaRPr kumimoji="1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6362B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855663" y="1593850"/>
            <a:ext cx="8105775" cy="442595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lstStyle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35700"/>
            <a:ext cx="24495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24588"/>
            <a:ext cx="242093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84563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1" name="Rectangle 7"/>
          <p:cNvSpPr/>
          <p:nvPr/>
        </p:nvSpPr>
        <p:spPr>
          <a:xfrm>
            <a:off x="258763" y="500063"/>
            <a:ext cx="142875" cy="157162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/>
          <a:lstStyle/>
          <a:p>
            <a:pPr lvl="0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032" name="Freeform 8"/>
          <p:cNvSpPr/>
          <p:nvPr/>
        </p:nvSpPr>
        <p:spPr>
          <a:xfrm>
            <a:off x="406400" y="506413"/>
            <a:ext cx="242888" cy="2397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8"/>
              </a:cxn>
              <a:cxn ang="0">
                <a:pos x="17" y="98"/>
              </a:cxn>
              <a:cxn ang="0">
                <a:pos x="36" y="102"/>
              </a:cxn>
              <a:cxn ang="0">
                <a:pos x="51" y="116"/>
              </a:cxn>
              <a:cxn ang="0">
                <a:pos x="58" y="133"/>
              </a:cxn>
              <a:cxn ang="0">
                <a:pos x="58" y="150"/>
              </a:cxn>
              <a:cxn ang="0">
                <a:pos x="152" y="149"/>
              </a:cxn>
              <a:cxn ang="0">
                <a:pos x="152" y="131"/>
              </a:cxn>
              <a:cxn ang="0">
                <a:pos x="150" y="114"/>
              </a:cxn>
              <a:cxn ang="0">
                <a:pos x="147" y="100"/>
              </a:cxn>
              <a:cxn ang="0">
                <a:pos x="143" y="88"/>
              </a:cxn>
              <a:cxn ang="0">
                <a:pos x="138" y="70"/>
              </a:cxn>
              <a:cxn ang="0">
                <a:pos x="133" y="57"/>
              </a:cxn>
              <a:cxn ang="0">
                <a:pos x="125" y="47"/>
              </a:cxn>
              <a:cxn ang="0">
                <a:pos x="116" y="35"/>
              </a:cxn>
              <a:cxn ang="0">
                <a:pos x="102" y="24"/>
              </a:cxn>
              <a:cxn ang="0">
                <a:pos x="88" y="15"/>
              </a:cxn>
              <a:cxn ang="0">
                <a:pos x="66" y="7"/>
              </a:cxn>
              <a:cxn ang="0">
                <a:pos x="39" y="1"/>
              </a:cxn>
              <a:cxn ang="0">
                <a:pos x="21" y="0"/>
              </a:cxn>
              <a:cxn ang="0">
                <a:pos x="0" y="0"/>
              </a:cxn>
            </a:cxnLst>
            <a:rect l="0" t="0" r="0" b="0"/>
            <a:pathLst>
              <a:path w="153" h="151">
                <a:moveTo>
                  <a:pt x="0" y="0"/>
                </a:moveTo>
                <a:lnTo>
                  <a:pt x="0" y="98"/>
                </a:lnTo>
                <a:lnTo>
                  <a:pt x="17" y="98"/>
                </a:lnTo>
                <a:lnTo>
                  <a:pt x="36" y="102"/>
                </a:lnTo>
                <a:lnTo>
                  <a:pt x="51" y="116"/>
                </a:lnTo>
                <a:lnTo>
                  <a:pt x="58" y="133"/>
                </a:lnTo>
                <a:lnTo>
                  <a:pt x="58" y="150"/>
                </a:lnTo>
                <a:lnTo>
                  <a:pt x="152" y="149"/>
                </a:lnTo>
                <a:lnTo>
                  <a:pt x="152" y="131"/>
                </a:lnTo>
                <a:lnTo>
                  <a:pt x="150" y="114"/>
                </a:lnTo>
                <a:lnTo>
                  <a:pt x="147" y="100"/>
                </a:lnTo>
                <a:lnTo>
                  <a:pt x="143" y="88"/>
                </a:lnTo>
                <a:lnTo>
                  <a:pt x="138" y="70"/>
                </a:lnTo>
                <a:lnTo>
                  <a:pt x="133" y="57"/>
                </a:lnTo>
                <a:lnTo>
                  <a:pt x="125" y="47"/>
                </a:lnTo>
                <a:lnTo>
                  <a:pt x="116" y="35"/>
                </a:lnTo>
                <a:lnTo>
                  <a:pt x="102" y="24"/>
                </a:lnTo>
                <a:lnTo>
                  <a:pt x="88" y="15"/>
                </a:lnTo>
                <a:lnTo>
                  <a:pt x="66" y="7"/>
                </a:lnTo>
                <a:lnTo>
                  <a:pt x="39" y="1"/>
                </a:lnTo>
                <a:lnTo>
                  <a:pt x="21" y="0"/>
                </a:lnTo>
                <a:lnTo>
                  <a:pt x="0" y="0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33" name="AutoShape 9"/>
          <p:cNvSpPr/>
          <p:nvPr/>
        </p:nvSpPr>
        <p:spPr>
          <a:xfrm rot="-5400000">
            <a:off x="-11112" y="457200"/>
            <a:ext cx="295275" cy="250825"/>
          </a:xfrm>
          <a:prstGeom prst="triangle">
            <a:avLst>
              <a:gd name="adj" fmla="val 49995"/>
            </a:avLst>
          </a:prstGeom>
          <a:solidFill>
            <a:schemeClr val="folHlink"/>
          </a:solidFill>
          <a:ln w="9525">
            <a:noFill/>
          </a:ln>
        </p:spPr>
        <p:txBody>
          <a:bodyPr/>
          <a:lstStyle/>
          <a:p>
            <a:pPr lvl="0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034" name="AutoShape 10"/>
          <p:cNvSpPr/>
          <p:nvPr/>
        </p:nvSpPr>
        <p:spPr>
          <a:xfrm>
            <a:off x="300038" y="68263"/>
            <a:ext cx="288925" cy="273050"/>
          </a:xfrm>
          <a:prstGeom prst="triangle">
            <a:avLst>
              <a:gd name="adj" fmla="val 49995"/>
            </a:avLst>
          </a:pr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pPr lvl="0"/>
            <a:endParaRPr dirty="0">
              <a:latin typeface="Times New Roman" panose="02020603050405020304" pitchFamily="18" charset="0"/>
            </a:endParaRPr>
          </a:p>
        </p:txBody>
      </p:sp>
      <p:grpSp>
        <p:nvGrpSpPr>
          <p:cNvPr id="1035" name="Group 11"/>
          <p:cNvGrpSpPr/>
          <p:nvPr/>
        </p:nvGrpSpPr>
        <p:grpSpPr>
          <a:xfrm>
            <a:off x="276225" y="341313"/>
            <a:ext cx="642938" cy="6516687"/>
            <a:chOff x="174" y="215"/>
            <a:chExt cx="405" cy="4105"/>
          </a:xfrm>
        </p:grpSpPr>
        <p:sp>
          <p:nvSpPr>
            <p:cNvPr id="1036" name="Rectangle 12"/>
            <p:cNvSpPr/>
            <p:nvPr/>
          </p:nvSpPr>
          <p:spPr>
            <a:xfrm>
              <a:off x="315" y="469"/>
              <a:ext cx="94" cy="3851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 lvl="0"/>
              <a:endParaRPr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037" name="Group 13"/>
            <p:cNvGrpSpPr/>
            <p:nvPr/>
          </p:nvGrpSpPr>
          <p:grpSpPr>
            <a:xfrm>
              <a:off x="174" y="468"/>
              <a:ext cx="405" cy="3852"/>
              <a:chOff x="174" y="468"/>
              <a:chExt cx="405" cy="3852"/>
            </a:xfrm>
          </p:grpSpPr>
          <p:grpSp>
            <p:nvGrpSpPr>
              <p:cNvPr id="1039" name="Group 14"/>
              <p:cNvGrpSpPr/>
              <p:nvPr/>
            </p:nvGrpSpPr>
            <p:grpSpPr>
              <a:xfrm>
                <a:off x="175" y="468"/>
                <a:ext cx="404" cy="194"/>
                <a:chOff x="175" y="468"/>
                <a:chExt cx="404" cy="194"/>
              </a:xfrm>
            </p:grpSpPr>
            <p:sp>
              <p:nvSpPr>
                <p:cNvPr id="1041" name="Freeform 15"/>
                <p:cNvSpPr/>
                <p:nvPr/>
              </p:nvSpPr>
              <p:spPr>
                <a:xfrm>
                  <a:off x="175" y="513"/>
                  <a:ext cx="155" cy="149"/>
                </a:xfrm>
                <a:custGeom>
                  <a:avLst/>
                  <a:gdLst/>
                  <a:ahLst/>
                  <a:cxnLst>
                    <a:cxn ang="0">
                      <a:pos x="154" y="0"/>
                    </a:cxn>
                    <a:cxn ang="0">
                      <a:pos x="154" y="97"/>
                    </a:cxn>
                    <a:cxn ang="0">
                      <a:pos x="136" y="97"/>
                    </a:cxn>
                    <a:cxn ang="0">
                      <a:pos x="117" y="101"/>
                    </a:cxn>
                    <a:cxn ang="0">
                      <a:pos x="102" y="115"/>
                    </a:cxn>
                    <a:cxn ang="0">
                      <a:pos x="94" y="132"/>
                    </a:cxn>
                    <a:cxn ang="0">
                      <a:pos x="94" y="148"/>
                    </a:cxn>
                    <a:cxn ang="0">
                      <a:pos x="0" y="148"/>
                    </a:cxn>
                    <a:cxn ang="0">
                      <a:pos x="0" y="129"/>
                    </a:cxn>
                    <a:cxn ang="0">
                      <a:pos x="1" y="112"/>
                    </a:cxn>
                    <a:cxn ang="0">
                      <a:pos x="4" y="99"/>
                    </a:cxn>
                    <a:cxn ang="0">
                      <a:pos x="8" y="87"/>
                    </a:cxn>
                    <a:cxn ang="0">
                      <a:pos x="13" y="70"/>
                    </a:cxn>
                    <a:cxn ang="0">
                      <a:pos x="18" y="57"/>
                    </a:cxn>
                    <a:cxn ang="0">
                      <a:pos x="26" y="47"/>
                    </a:cxn>
                    <a:cxn ang="0">
                      <a:pos x="36" y="35"/>
                    </a:cxn>
                    <a:cxn ang="0">
                      <a:pos x="49" y="24"/>
                    </a:cxn>
                    <a:cxn ang="0">
                      <a:pos x="64" y="15"/>
                    </a:cxn>
                    <a:cxn ang="0">
                      <a:pos x="86" y="7"/>
                    </a:cxn>
                    <a:cxn ang="0">
                      <a:pos x="113" y="1"/>
                    </a:cxn>
                    <a:cxn ang="0">
                      <a:pos x="131" y="0"/>
                    </a:cxn>
                    <a:cxn ang="0">
                      <a:pos x="154" y="0"/>
                    </a:cxn>
                  </a:cxnLst>
                  <a:rect l="0" t="0" r="0" b="0"/>
                  <a:pathLst>
                    <a:path w="155" h="149">
                      <a:moveTo>
                        <a:pt x="154" y="0"/>
                      </a:moveTo>
                      <a:lnTo>
                        <a:pt x="154" y="97"/>
                      </a:lnTo>
                      <a:lnTo>
                        <a:pt x="136" y="97"/>
                      </a:lnTo>
                      <a:lnTo>
                        <a:pt x="117" y="101"/>
                      </a:lnTo>
                      <a:lnTo>
                        <a:pt x="102" y="115"/>
                      </a:lnTo>
                      <a:lnTo>
                        <a:pt x="94" y="132"/>
                      </a:lnTo>
                      <a:lnTo>
                        <a:pt x="94" y="148"/>
                      </a:lnTo>
                      <a:lnTo>
                        <a:pt x="0" y="148"/>
                      </a:lnTo>
                      <a:lnTo>
                        <a:pt x="0" y="129"/>
                      </a:lnTo>
                      <a:lnTo>
                        <a:pt x="1" y="112"/>
                      </a:lnTo>
                      <a:lnTo>
                        <a:pt x="4" y="99"/>
                      </a:lnTo>
                      <a:lnTo>
                        <a:pt x="8" y="87"/>
                      </a:lnTo>
                      <a:lnTo>
                        <a:pt x="13" y="70"/>
                      </a:lnTo>
                      <a:lnTo>
                        <a:pt x="18" y="57"/>
                      </a:lnTo>
                      <a:lnTo>
                        <a:pt x="26" y="47"/>
                      </a:lnTo>
                      <a:lnTo>
                        <a:pt x="36" y="35"/>
                      </a:lnTo>
                      <a:lnTo>
                        <a:pt x="49" y="24"/>
                      </a:lnTo>
                      <a:lnTo>
                        <a:pt x="64" y="15"/>
                      </a:lnTo>
                      <a:lnTo>
                        <a:pt x="86" y="7"/>
                      </a:lnTo>
                      <a:lnTo>
                        <a:pt x="113" y="1"/>
                      </a:lnTo>
                      <a:lnTo>
                        <a:pt x="131" y="0"/>
                      </a:lnTo>
                      <a:lnTo>
                        <a:pt x="154" y="0"/>
                      </a:lnTo>
                    </a:path>
                  </a:pathLst>
                </a:custGeom>
                <a:solidFill>
                  <a:schemeClr val="hlink">
                    <a:alpha val="100000"/>
                  </a:schemeClr>
                </a:solidFill>
                <a:ln w="9525"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AutoShape 16"/>
                <p:cNvSpPr/>
                <p:nvPr/>
              </p:nvSpPr>
              <p:spPr>
                <a:xfrm rot="5400000" flipH="1">
                  <a:off x="406" y="481"/>
                  <a:ext cx="186" cy="160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hlink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043" name="Rectangle 17"/>
                <p:cNvSpPr/>
                <p:nvPr/>
              </p:nvSpPr>
              <p:spPr>
                <a:xfrm>
                  <a:off x="329" y="513"/>
                  <a:ext cx="90" cy="98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</a:ln>
              </p:spPr>
              <p:txBody>
                <a:bodyPr/>
                <a:lstStyle/>
                <a:p>
                  <a:pPr lvl="0"/>
                  <a:endParaRPr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40" name="Rectangle 18"/>
              <p:cNvSpPr/>
              <p:nvPr/>
            </p:nvSpPr>
            <p:spPr>
              <a:xfrm>
                <a:off x="174" y="657"/>
                <a:ext cx="90" cy="3663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lstStyle/>
              <a:p>
                <a:pPr lvl="0"/>
                <a:endParaRPr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38" name="Rectangle 19"/>
            <p:cNvSpPr/>
            <p:nvPr/>
          </p:nvSpPr>
          <p:spPr>
            <a:xfrm>
              <a:off x="243" y="215"/>
              <a:ext cx="91" cy="410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 lvl="0"/>
              <a:endParaRPr dirty="0">
                <a:latin typeface="Times New Roman" panose="02020603050405020304" pitchFamily="18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ln w="9525"/>
        </p:spPr>
        <p:txBody>
          <a:bodyPr vert="horz" wrap="square" lIns="91440" tIns="45720" rIns="91440" bIns="45720" anchor="ctr"/>
          <a:lstStyle/>
          <a:p>
            <a:r>
              <a:rPr kumimoji="1" dirty="0">
                <a:latin typeface="+mj-lt"/>
                <a:ea typeface="+mj-ea"/>
                <a:cs typeface="+mj-cs"/>
              </a:rPr>
              <a:t>Holiness as Complete</a:t>
            </a:r>
            <a:endParaRPr kumimoji="1" dirty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xfrm>
            <a:off x="685800" y="3886200"/>
            <a:ext cx="7635875" cy="1752600"/>
          </a:xfrm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r>
              <a:rPr kumimoji="1" lang="en-US" dirty="0">
                <a:latin typeface="+mn-lt"/>
                <a:ea typeface="+mn-ea"/>
                <a:cs typeface="+mn-cs"/>
              </a:rPr>
              <a:t>Bangkok Holiness Writers' Conference</a:t>
            </a:r>
            <a:endParaRPr kumimoji="1" lang="en-US" dirty="0">
              <a:latin typeface="+mn-lt"/>
              <a:ea typeface="+mn-ea"/>
              <a:cs typeface="+mn-cs"/>
            </a:endParaRPr>
          </a:p>
          <a:p>
            <a:pPr>
              <a:lnSpc>
                <a:spcPct val="80000"/>
              </a:lnSpc>
            </a:pPr>
            <a:r>
              <a:rPr kumimoji="1" lang="en-US" dirty="0">
                <a:latin typeface="+mn-lt"/>
                <a:ea typeface="+mn-ea"/>
                <a:cs typeface="+mn-cs"/>
              </a:rPr>
              <a:t>September 2017</a:t>
            </a:r>
            <a:endParaRPr kumimoji="1" 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Calvinism   vs.   </a:t>
            </a:r>
            <a:r>
              <a:rPr lang="en-US" dirty="0" err="1" smtClean="0"/>
              <a:t>Wesleyanism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000" dirty="0" smtClean="0"/>
              <a:t>Genesis 3</a:t>
            </a:r>
            <a:endParaRPr lang="en-US" sz="4000" dirty="0" smtClean="0"/>
          </a:p>
          <a:p>
            <a:r>
              <a:rPr lang="en-US" sz="4000" dirty="0" smtClean="0"/>
              <a:t>Romans 7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000" dirty="0" smtClean="0"/>
              <a:t>Genesis 2</a:t>
            </a:r>
            <a:endParaRPr lang="en-US" sz="4000" dirty="0" smtClean="0"/>
          </a:p>
          <a:p>
            <a:r>
              <a:rPr lang="en-US" sz="4000" dirty="0" smtClean="0"/>
              <a:t>Romans 8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 dirty="0" smtClean="0"/>
              <a:t>Optimism of grace = </a:t>
            </a:r>
            <a:endParaRPr lang="en-US" sz="5400" dirty="0" smtClean="0"/>
          </a:p>
          <a:p>
            <a:r>
              <a:rPr lang="en-US" sz="5400" dirty="0" smtClean="0"/>
              <a:t>full salvation</a:t>
            </a:r>
            <a:endParaRPr lang="en-US" sz="5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r>
              <a:rPr lang="en-US" dirty="0" smtClean="0"/>
              <a:t>Quitting sin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r>
              <a:rPr dirty="0"/>
              <a:t>Our old habits change</a:t>
            </a:r>
            <a:endParaRPr dirty="0"/>
          </a:p>
          <a:p>
            <a:r>
              <a:rPr dirty="0"/>
              <a:t>We use our money more wisely</a:t>
            </a:r>
            <a:endParaRPr dirty="0"/>
          </a:p>
          <a:p>
            <a:r>
              <a:rPr dirty="0"/>
              <a:t>Our language changes</a:t>
            </a:r>
            <a:endParaRPr dirty="0"/>
          </a:p>
          <a:p>
            <a:r>
              <a:rPr dirty="0"/>
              <a:t>All true!</a:t>
            </a:r>
            <a:endParaRPr dirty="0"/>
          </a:p>
          <a:p>
            <a:r>
              <a:rPr dirty="0"/>
              <a:t>But it’s more than willful </a:t>
            </a:r>
            <a:r>
              <a:rPr dirty="0" smtClean="0"/>
              <a:t>“</a:t>
            </a:r>
            <a:r>
              <a:rPr lang="en-US" dirty="0" smtClean="0"/>
              <a:t>quitting sin</a:t>
            </a:r>
            <a:r>
              <a:rPr dirty="0" smtClean="0"/>
              <a:t>”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r>
              <a:rPr sz="3600" dirty="0"/>
              <a:t>Is our understanding of holiness just about changing our habits – habituation?</a:t>
            </a:r>
            <a:endParaRPr sz="3600" dirty="0"/>
          </a:p>
          <a:p>
            <a:r>
              <a:rPr sz="3600" dirty="0"/>
              <a:t>Absolutely not!!!</a:t>
            </a: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r>
              <a:rPr dirty="0"/>
              <a:t>Always remember --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r>
              <a:rPr dirty="0"/>
              <a:t>Our gift of salvation is freely given from Him</a:t>
            </a:r>
            <a:endParaRPr dirty="0"/>
          </a:p>
          <a:p>
            <a:r>
              <a:rPr dirty="0"/>
              <a:t>The Holy Spirit comes to </a:t>
            </a:r>
            <a:r>
              <a:rPr dirty="0" smtClean="0"/>
              <a:t>us </a:t>
            </a:r>
            <a:r>
              <a:rPr dirty="0"/>
              <a:t>as a gift from the Father and the Son</a:t>
            </a:r>
            <a:endParaRPr dirty="0"/>
          </a:p>
          <a:p>
            <a:r>
              <a:rPr dirty="0"/>
              <a:t>He makes us holy – not </a:t>
            </a:r>
            <a:r>
              <a:rPr dirty="0" smtClean="0"/>
              <a:t>ourselves</a:t>
            </a:r>
            <a:endParaRPr dirty="0"/>
          </a:p>
          <a:p>
            <a:r>
              <a:rPr dirty="0"/>
              <a:t>The power that raised Jesus from the dead works in us</a:t>
            </a:r>
            <a:endParaRPr dirty="0"/>
          </a:p>
          <a:p>
            <a:r>
              <a:rPr dirty="0"/>
              <a:t>We must never forget that!!!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r>
              <a:rPr sz="5400" dirty="0"/>
              <a:t>Matthew 5:48</a:t>
            </a:r>
            <a:endParaRPr sz="54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pPr marL="0" indent="0">
              <a:buNone/>
            </a:pPr>
            <a:r>
              <a:rPr sz="4400" dirty="0"/>
              <a:t>“Be perfect, therefore, as your heavenly Father is perfect.” </a:t>
            </a:r>
            <a:r>
              <a:rPr dirty="0"/>
              <a:t>(NIV)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endParaRPr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5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0243" name="Rectangle 4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2378075"/>
          </a:xfrm>
        </p:spPr>
        <p:txBody>
          <a:bodyPr vert="horz" wrap="square" lIns="92075" tIns="46038" rIns="92075" bIns="46038" anchor="ctr"/>
          <a:lstStyle/>
          <a:p>
            <a:r>
              <a:rPr dirty="0">
                <a:solidFill>
                  <a:schemeClr val="tx1"/>
                </a:solidFill>
              </a:rPr>
              <a:t>God</a:t>
            </a:r>
            <a:br>
              <a:rPr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endParaRPr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5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267" name="Rectangle 4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2378075"/>
          </a:xfrm>
        </p:spPr>
        <p:txBody>
          <a:bodyPr vert="horz" wrap="square" lIns="92075" tIns="46038" rIns="92075" bIns="46038" anchor="ctr"/>
          <a:lstStyle/>
          <a:p>
            <a:r>
              <a:rPr dirty="0">
                <a:solidFill>
                  <a:schemeClr val="tx1"/>
                </a:solidFill>
              </a:rPr>
              <a:t>God</a:t>
            </a:r>
            <a:br>
              <a:rPr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         Adam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1268" name="AutoShape 6"/>
          <p:cNvSpPr/>
          <p:nvPr/>
        </p:nvSpPr>
        <p:spPr>
          <a:xfrm rot="2037667">
            <a:off x="5029200" y="19812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6188075"/>
          </a:xfrm>
        </p:spPr>
        <p:txBody>
          <a:bodyPr vert="horz" wrap="square" lIns="92075" tIns="46038" rIns="92075" bIns="46038" anchor="ctr"/>
          <a:lstStyle/>
          <a:p>
            <a:r>
              <a:rPr sz="4800" dirty="0">
                <a:solidFill>
                  <a:schemeClr val="tx1"/>
                </a:solidFill>
              </a:rPr>
              <a:t>God</a:t>
            </a:r>
            <a:br>
              <a:rPr sz="4800" dirty="0">
                <a:solidFill>
                  <a:schemeClr val="tx1"/>
                </a:solidFill>
              </a:rPr>
            </a:br>
            <a:r>
              <a:rPr sz="4800" dirty="0">
                <a:solidFill>
                  <a:schemeClr val="tx1"/>
                </a:solidFill>
              </a:rPr>
              <a:t>                                </a:t>
            </a:r>
            <a:r>
              <a:rPr sz="4000" dirty="0">
                <a:solidFill>
                  <a:schemeClr val="tx1"/>
                </a:solidFill>
              </a:rPr>
              <a:t>                                                                                           					  Adam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        Sin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                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        </a:t>
            </a:r>
            <a:br>
              <a:rPr sz="4000" dirty="0">
                <a:solidFill>
                  <a:schemeClr val="tx1"/>
                </a:solidFill>
              </a:rPr>
            </a:b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2292" name="AutoShape 4"/>
          <p:cNvSpPr/>
          <p:nvPr/>
        </p:nvSpPr>
        <p:spPr>
          <a:xfrm rot="2037667">
            <a:off x="5181600" y="19050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ln w="9525"/>
        </p:spPr>
        <p:txBody>
          <a:bodyPr vert="horz" wrap="square" lIns="91440" tIns="45720" rIns="91440" bIns="45720" anchor="ctr"/>
          <a:lstStyle/>
          <a:p>
            <a:endParaRPr kumimoji="1" dirty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76" y="0"/>
            <a:ext cx="457144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6188075"/>
          </a:xfrm>
        </p:spPr>
        <p:txBody>
          <a:bodyPr vert="horz" wrap="square" lIns="92075" tIns="46038" rIns="92075" bIns="46038" anchor="ctr"/>
          <a:lstStyle/>
          <a:p>
            <a:r>
              <a:rPr dirty="0">
                <a:solidFill>
                  <a:schemeClr val="tx1"/>
                </a:solidFill>
              </a:rPr>
              <a:t>God</a:t>
            </a:r>
            <a:br>
              <a:rPr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                               </a:t>
            </a:r>
            <a:r>
              <a:rPr sz="3600" dirty="0">
                <a:solidFill>
                  <a:schemeClr val="tx1"/>
                </a:solidFill>
              </a:rPr>
              <a:t>                                                                                           					  Adam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Sin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       The Law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13316" name="AutoShape 4"/>
          <p:cNvSpPr/>
          <p:nvPr/>
        </p:nvSpPr>
        <p:spPr>
          <a:xfrm rot="2037667">
            <a:off x="5181600" y="19050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6188075"/>
          </a:xfrm>
        </p:spPr>
        <p:txBody>
          <a:bodyPr vert="horz" wrap="square" lIns="92075" tIns="46038" rIns="92075" bIns="46038" anchor="ctr"/>
          <a:lstStyle/>
          <a:p>
            <a:r>
              <a:rPr dirty="0">
                <a:solidFill>
                  <a:schemeClr val="tx1"/>
                </a:solidFill>
              </a:rPr>
              <a:t>God</a:t>
            </a:r>
            <a:br>
              <a:rPr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                               </a:t>
            </a:r>
            <a:r>
              <a:rPr sz="3600" dirty="0">
                <a:solidFill>
                  <a:schemeClr val="tx1"/>
                </a:solidFill>
              </a:rPr>
              <a:t>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         Adam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Sin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       The Law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</a:t>
            </a:r>
            <a:r>
              <a:rPr sz="3200" dirty="0">
                <a:solidFill>
                  <a:schemeClr val="tx1"/>
                </a:solidFill>
              </a:rPr>
              <a:t>Unrighteousness</a:t>
            </a:r>
            <a:br>
              <a:rPr sz="3200" dirty="0">
                <a:solidFill>
                  <a:schemeClr val="tx1"/>
                </a:solidFill>
              </a:rPr>
            </a:b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4340" name="AutoShape 4"/>
          <p:cNvSpPr/>
          <p:nvPr/>
        </p:nvSpPr>
        <p:spPr>
          <a:xfrm rot="2037667">
            <a:off x="5105400" y="20574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4341" name="AutoShape 5"/>
          <p:cNvSpPr/>
          <p:nvPr/>
        </p:nvSpPr>
        <p:spPr>
          <a:xfrm rot="7840302">
            <a:off x="5492750" y="3954463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6188075"/>
          </a:xfrm>
        </p:spPr>
        <p:txBody>
          <a:bodyPr vert="horz" wrap="square" lIns="92075" tIns="46038" rIns="92075" bIns="46038" anchor="ctr"/>
          <a:lstStyle/>
          <a:p>
            <a:r>
              <a:rPr dirty="0">
                <a:solidFill>
                  <a:schemeClr val="tx1"/>
                </a:solidFill>
              </a:rPr>
              <a:t>God</a:t>
            </a:r>
            <a:br>
              <a:rPr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                               </a:t>
            </a:r>
            <a:r>
              <a:rPr sz="3600" dirty="0">
                <a:solidFill>
                  <a:schemeClr val="tx1"/>
                </a:solidFill>
              </a:rPr>
              <a:t>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         Adam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Sin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       The Law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</a:t>
            </a:r>
            <a:br>
              <a:rPr sz="36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                                          </a:t>
            </a:r>
            <a:r>
              <a:rPr sz="3200" dirty="0">
                <a:solidFill>
                  <a:schemeClr val="tx1"/>
                </a:solidFill>
              </a:rPr>
              <a:t>Unrighteousness</a:t>
            </a:r>
            <a:br>
              <a:rPr sz="3200" dirty="0">
                <a:solidFill>
                  <a:schemeClr val="tx1"/>
                </a:solidFill>
              </a:rPr>
            </a:b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5364" name="AutoShape 4"/>
          <p:cNvSpPr/>
          <p:nvPr/>
        </p:nvSpPr>
        <p:spPr>
          <a:xfrm rot="2037667">
            <a:off x="5105400" y="20574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5365" name="AutoShape 5"/>
          <p:cNvSpPr/>
          <p:nvPr/>
        </p:nvSpPr>
        <p:spPr>
          <a:xfrm rot="7840302">
            <a:off x="5492750" y="3954463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8064500" cy="6188075"/>
          </a:xfrm>
        </p:spPr>
        <p:txBody>
          <a:bodyPr vert="horz" wrap="square" lIns="92075" tIns="46038" rIns="92075" bIns="46038" anchor="ctr"/>
          <a:lstStyle/>
          <a:p>
            <a:pPr algn="l"/>
            <a:r>
              <a:rPr sz="4000" dirty="0">
                <a:solidFill>
                  <a:schemeClr val="tx1"/>
                </a:solidFill>
              </a:rPr>
              <a:t>                          God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Adam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     Sin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Jesus                                                   The Law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</a:t>
            </a:r>
            <a:r>
              <a:rPr sz="2800" dirty="0">
                <a:solidFill>
                  <a:schemeClr val="tx1"/>
                </a:solidFill>
              </a:rPr>
              <a:t>Unrighteousness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</a:t>
            </a:r>
            <a:br>
              <a:rPr sz="28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                             </a:t>
            </a: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6388" name="AutoShape 4"/>
          <p:cNvSpPr/>
          <p:nvPr/>
        </p:nvSpPr>
        <p:spPr>
          <a:xfrm rot="2037667">
            <a:off x="5276850" y="2039938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6389" name="AutoShape 5"/>
          <p:cNvSpPr/>
          <p:nvPr/>
        </p:nvSpPr>
        <p:spPr>
          <a:xfrm rot="7708944">
            <a:off x="5492750" y="4030663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8064500" cy="6188075"/>
          </a:xfrm>
        </p:spPr>
        <p:txBody>
          <a:bodyPr vert="horz" wrap="square" lIns="92075" tIns="46038" rIns="92075" bIns="46038" anchor="ctr"/>
          <a:lstStyle/>
          <a:p>
            <a:pPr algn="l"/>
            <a:r>
              <a:rPr sz="4000" dirty="0">
                <a:solidFill>
                  <a:schemeClr val="tx1"/>
                </a:solidFill>
              </a:rPr>
              <a:t>                          God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          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Adam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     Sin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Jesus                                                    The Law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Righteousness </a:t>
            </a:r>
            <a:r>
              <a:rPr sz="3200" dirty="0">
                <a:solidFill>
                  <a:schemeClr val="tx1"/>
                </a:solidFill>
              </a:rPr>
              <a:t>                               </a:t>
            </a:r>
            <a:r>
              <a:rPr sz="2800" dirty="0">
                <a:solidFill>
                  <a:schemeClr val="tx1"/>
                </a:solidFill>
              </a:rPr>
              <a:t>Unrighteousness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</a:t>
            </a:r>
            <a:br>
              <a:rPr sz="28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                             </a:t>
            </a: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7412" name="AutoShape 4"/>
          <p:cNvSpPr/>
          <p:nvPr/>
        </p:nvSpPr>
        <p:spPr>
          <a:xfrm rot="2037667">
            <a:off x="5276850" y="2039938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7413" name="AutoShape 5"/>
          <p:cNvSpPr/>
          <p:nvPr/>
        </p:nvSpPr>
        <p:spPr>
          <a:xfrm rot="7357670">
            <a:off x="5410200" y="3884613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7414" name="AutoShape 6"/>
          <p:cNvSpPr/>
          <p:nvPr/>
        </p:nvSpPr>
        <p:spPr>
          <a:xfrm rot="-8415315">
            <a:off x="3581400" y="41148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8064500" cy="6188075"/>
          </a:xfrm>
        </p:spPr>
        <p:txBody>
          <a:bodyPr vert="horz" wrap="square" lIns="92075" tIns="46038" rIns="92075" bIns="46038" anchor="ctr"/>
          <a:lstStyle/>
          <a:p>
            <a:pPr algn="l"/>
            <a:r>
              <a:rPr sz="4000" dirty="0">
                <a:solidFill>
                  <a:schemeClr val="tx1"/>
                </a:solidFill>
              </a:rPr>
              <a:t>                          God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                                      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Adam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     Sin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Jesus                                                    The Law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Righteousness </a:t>
            </a:r>
            <a:r>
              <a:rPr sz="3200" dirty="0">
                <a:solidFill>
                  <a:schemeClr val="tx1"/>
                </a:solidFill>
              </a:rPr>
              <a:t>                               </a:t>
            </a:r>
            <a:r>
              <a:rPr sz="2800" dirty="0">
                <a:solidFill>
                  <a:schemeClr val="tx1"/>
                </a:solidFill>
              </a:rPr>
              <a:t>Unrighteousness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</a:t>
            </a:r>
            <a:br>
              <a:rPr sz="28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                             </a:t>
            </a: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8436" name="AutoShape 4"/>
          <p:cNvSpPr/>
          <p:nvPr/>
        </p:nvSpPr>
        <p:spPr>
          <a:xfrm rot="2037667">
            <a:off x="5276850" y="2039938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8437" name="AutoShape 5"/>
          <p:cNvSpPr/>
          <p:nvPr/>
        </p:nvSpPr>
        <p:spPr>
          <a:xfrm rot="7357670">
            <a:off x="5410200" y="3884613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8438" name="AutoShape 6"/>
          <p:cNvSpPr/>
          <p:nvPr/>
        </p:nvSpPr>
        <p:spPr>
          <a:xfrm rot="-8415315">
            <a:off x="3581400" y="4114800"/>
            <a:ext cx="976313" cy="685800"/>
          </a:xfrm>
          <a:prstGeom prst="rightArrow">
            <a:avLst>
              <a:gd name="adj1" fmla="val 50000"/>
              <a:gd name="adj2" fmla="val 355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981200" y="2882900"/>
            <a:ext cx="1981200" cy="0"/>
          </a:xfrm>
          <a:prstGeom prst="line">
            <a:avLst/>
          </a:prstGeom>
          <a:ln w="101600"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8064500" cy="6188075"/>
          </a:xfrm>
        </p:spPr>
        <p:txBody>
          <a:bodyPr vert="horz" wrap="square" lIns="92075" tIns="46038" rIns="92075" bIns="46038" anchor="ctr"/>
          <a:lstStyle/>
          <a:p>
            <a:pPr algn="l"/>
            <a:r>
              <a:rPr sz="4000" dirty="0">
                <a:solidFill>
                  <a:schemeClr val="tx1"/>
                </a:solidFill>
              </a:rPr>
              <a:t>                          God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</a:t>
            </a:r>
            <a:r>
              <a:rPr sz="2800" dirty="0">
                <a:solidFill>
                  <a:schemeClr val="tx1"/>
                </a:solidFill>
              </a:rPr>
              <a:t>Holiness</a:t>
            </a:r>
            <a:r>
              <a:rPr sz="4000" dirty="0">
                <a:solidFill>
                  <a:schemeClr val="tx1"/>
                </a:solidFill>
              </a:rPr>
              <a:t>                             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Holy Spirit</a:t>
            </a:r>
            <a:r>
              <a:rPr sz="3200" dirty="0">
                <a:solidFill>
                  <a:schemeClr val="tx1"/>
                </a:solidFill>
              </a:rPr>
              <a:t>                                                 Adam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     Sin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Jesus                                                    The Law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Righteousness </a:t>
            </a:r>
            <a:r>
              <a:rPr sz="3200" dirty="0">
                <a:solidFill>
                  <a:schemeClr val="tx1"/>
                </a:solidFill>
              </a:rPr>
              <a:t>                               </a:t>
            </a:r>
            <a:r>
              <a:rPr sz="2800" dirty="0">
                <a:solidFill>
                  <a:schemeClr val="tx1"/>
                </a:solidFill>
              </a:rPr>
              <a:t>Unrighteousness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</a:t>
            </a:r>
            <a:br>
              <a:rPr sz="28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                             </a:t>
            </a: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19460" name="AutoShape 4"/>
          <p:cNvSpPr/>
          <p:nvPr/>
        </p:nvSpPr>
        <p:spPr>
          <a:xfrm rot="1698045">
            <a:off x="5105400" y="17526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AutoShape 5"/>
          <p:cNvSpPr/>
          <p:nvPr/>
        </p:nvSpPr>
        <p:spPr>
          <a:xfrm rot="6954140">
            <a:off x="5638800" y="3810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AutoShape 6"/>
          <p:cNvSpPr/>
          <p:nvPr/>
        </p:nvSpPr>
        <p:spPr>
          <a:xfrm rot="-3219189">
            <a:off x="3352800" y="2286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AutoShape 7"/>
          <p:cNvSpPr/>
          <p:nvPr/>
        </p:nvSpPr>
        <p:spPr>
          <a:xfrm rot="-9137951">
            <a:off x="3733800" y="4191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8064500" cy="6188075"/>
          </a:xfrm>
        </p:spPr>
        <p:txBody>
          <a:bodyPr vert="horz" wrap="square" lIns="92075" tIns="46038" rIns="92075" bIns="46038" anchor="ctr"/>
          <a:lstStyle/>
          <a:p>
            <a:pPr algn="l"/>
            <a:r>
              <a:rPr sz="4000" dirty="0">
                <a:solidFill>
                  <a:schemeClr val="tx1"/>
                </a:solidFill>
              </a:rPr>
              <a:t>                          God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</a:t>
            </a:r>
            <a:r>
              <a:rPr sz="2800" dirty="0">
                <a:solidFill>
                  <a:schemeClr val="tx1"/>
                </a:solidFill>
              </a:rPr>
              <a:t>Holiness</a:t>
            </a:r>
            <a:r>
              <a:rPr sz="4000" dirty="0">
                <a:solidFill>
                  <a:schemeClr val="tx1"/>
                </a:solidFill>
              </a:rPr>
              <a:t>                             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Holy Spirit</a:t>
            </a:r>
            <a:r>
              <a:rPr sz="3200" dirty="0">
                <a:solidFill>
                  <a:schemeClr val="tx1"/>
                </a:solidFill>
              </a:rPr>
              <a:t>                                                 Adam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     Sin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Jesus                                                    The Law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Righteousness </a:t>
            </a:r>
            <a:r>
              <a:rPr sz="3200" dirty="0">
                <a:solidFill>
                  <a:schemeClr val="tx1"/>
                </a:solidFill>
              </a:rPr>
              <a:t>                               </a:t>
            </a:r>
            <a:r>
              <a:rPr sz="2800" dirty="0">
                <a:solidFill>
                  <a:schemeClr val="tx1"/>
                </a:solidFill>
              </a:rPr>
              <a:t>Unrighteousness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</a:t>
            </a:r>
            <a:br>
              <a:rPr sz="28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                             </a:t>
            </a: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20484" name="AutoShape 4"/>
          <p:cNvSpPr/>
          <p:nvPr/>
        </p:nvSpPr>
        <p:spPr>
          <a:xfrm rot="1698045">
            <a:off x="5500688" y="2009775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AutoShape 5"/>
          <p:cNvSpPr/>
          <p:nvPr/>
        </p:nvSpPr>
        <p:spPr>
          <a:xfrm rot="6954140">
            <a:off x="5638800" y="3810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6" name="AutoShape 6"/>
          <p:cNvSpPr/>
          <p:nvPr/>
        </p:nvSpPr>
        <p:spPr>
          <a:xfrm rot="-3219189">
            <a:off x="3352800" y="2286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7" name="AutoShape 7"/>
          <p:cNvSpPr/>
          <p:nvPr/>
        </p:nvSpPr>
        <p:spPr>
          <a:xfrm rot="-9137951">
            <a:off x="3733800" y="4191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8" name="AutoShape 8"/>
          <p:cNvSpPr/>
          <p:nvPr/>
        </p:nvSpPr>
        <p:spPr>
          <a:xfrm>
            <a:off x="4724400" y="1676400"/>
            <a:ext cx="485775" cy="3505200"/>
          </a:xfrm>
          <a:prstGeom prst="upDownArrow">
            <a:avLst>
              <a:gd name="adj1" fmla="val 50000"/>
              <a:gd name="adj2" fmla="val 144313"/>
            </a:avLst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0489" name="Rectangle 11"/>
          <p:cNvSpPr/>
          <p:nvPr/>
        </p:nvSpPr>
        <p:spPr>
          <a:xfrm>
            <a:off x="4572000" y="1676400"/>
            <a:ext cx="914400" cy="914400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/>
          <p:nvPr/>
        </p:nvSpPr>
        <p:spPr>
          <a:xfrm>
            <a:off x="2971800" y="1447800"/>
            <a:ext cx="3886200" cy="38862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title"/>
          </p:nvPr>
        </p:nvSpPr>
        <p:spPr>
          <a:xfrm>
            <a:off x="1079500" y="288925"/>
            <a:ext cx="8064500" cy="6188075"/>
          </a:xfrm>
        </p:spPr>
        <p:txBody>
          <a:bodyPr vert="horz" wrap="square" lIns="92075" tIns="46038" rIns="92075" bIns="46038" anchor="ctr"/>
          <a:lstStyle/>
          <a:p>
            <a:pPr algn="l"/>
            <a:r>
              <a:rPr sz="4000" dirty="0">
                <a:solidFill>
                  <a:schemeClr val="tx1"/>
                </a:solidFill>
              </a:rPr>
              <a:t>                          God</a:t>
            </a:r>
            <a:br>
              <a:rPr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</a:rPr>
              <a:t>     </a:t>
            </a:r>
            <a:r>
              <a:rPr sz="2800" dirty="0">
                <a:solidFill>
                  <a:schemeClr val="tx1"/>
                </a:solidFill>
              </a:rPr>
              <a:t>Holiness</a:t>
            </a:r>
            <a:r>
              <a:rPr sz="4000" dirty="0">
                <a:solidFill>
                  <a:schemeClr val="tx1"/>
                </a:solidFill>
              </a:rPr>
              <a:t>                             </a:t>
            </a: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Holy Spirit</a:t>
            </a:r>
            <a:r>
              <a:rPr sz="3200" dirty="0">
                <a:solidFill>
                  <a:schemeClr val="tx1"/>
                </a:solidFill>
              </a:rPr>
              <a:t>                                                 Adam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                       Sin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Jesus                                                    The Law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</a:t>
            </a:r>
            <a:br>
              <a:rPr sz="3200" dirty="0">
                <a:solidFill>
                  <a:schemeClr val="tx1"/>
                </a:solidFill>
              </a:rPr>
            </a:br>
            <a:br>
              <a:rPr sz="32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Righteousness </a:t>
            </a:r>
            <a:r>
              <a:rPr sz="3200" dirty="0">
                <a:solidFill>
                  <a:schemeClr val="tx1"/>
                </a:solidFill>
              </a:rPr>
              <a:t>                               </a:t>
            </a:r>
            <a:r>
              <a:rPr sz="2800" dirty="0">
                <a:solidFill>
                  <a:schemeClr val="tx1"/>
                </a:solidFill>
              </a:rPr>
              <a:t>Unrighteousness</a:t>
            </a:r>
            <a:r>
              <a:rPr sz="3200" dirty="0">
                <a:solidFill>
                  <a:schemeClr val="tx1"/>
                </a:solidFill>
              </a:rPr>
              <a:t> 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                                         </a:t>
            </a:r>
            <a:br>
              <a:rPr sz="2800" dirty="0">
                <a:solidFill>
                  <a:schemeClr val="tx1"/>
                </a:solidFill>
              </a:rPr>
            </a:br>
            <a:r>
              <a:rPr sz="2800" dirty="0">
                <a:solidFill>
                  <a:schemeClr val="tx1"/>
                </a:solidFill>
              </a:rPr>
              <a:t>                             </a:t>
            </a:r>
            <a:r>
              <a:rPr sz="3600" dirty="0">
                <a:solidFill>
                  <a:schemeClr val="tx1"/>
                </a:solidFill>
              </a:rPr>
              <a:t>Lost Humanity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21508" name="AutoShape 4"/>
          <p:cNvSpPr/>
          <p:nvPr/>
        </p:nvSpPr>
        <p:spPr>
          <a:xfrm rot="1698045">
            <a:off x="5334000" y="1905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9" name="AutoShape 5"/>
          <p:cNvSpPr/>
          <p:nvPr/>
        </p:nvSpPr>
        <p:spPr>
          <a:xfrm rot="6954140">
            <a:off x="5638800" y="3810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AutoShape 6"/>
          <p:cNvSpPr/>
          <p:nvPr/>
        </p:nvSpPr>
        <p:spPr>
          <a:xfrm rot="-3219189">
            <a:off x="3352800" y="2286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AutoShape 7"/>
          <p:cNvSpPr/>
          <p:nvPr/>
        </p:nvSpPr>
        <p:spPr>
          <a:xfrm rot="-9137951">
            <a:off x="3733800" y="4191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1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wrap="none" anchor="ctr"/>
          <a:lstStyle/>
          <a:p>
            <a:pPr algn="ctr"/>
            <a:endParaRPr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2" name="AutoShape 8"/>
          <p:cNvSpPr/>
          <p:nvPr/>
        </p:nvSpPr>
        <p:spPr>
          <a:xfrm>
            <a:off x="4724400" y="1676400"/>
            <a:ext cx="485775" cy="3505200"/>
          </a:xfrm>
          <a:prstGeom prst="upDownArrow">
            <a:avLst>
              <a:gd name="adj1" fmla="val 50000"/>
              <a:gd name="adj2" fmla="val 144313"/>
            </a:avLst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1513" name="AutoShape 9"/>
          <p:cNvSpPr/>
          <p:nvPr/>
        </p:nvSpPr>
        <p:spPr>
          <a:xfrm rot="5400000">
            <a:off x="4710113" y="1538288"/>
            <a:ext cx="485775" cy="3505200"/>
          </a:xfrm>
          <a:prstGeom prst="upDownArrow">
            <a:avLst>
              <a:gd name="adj1" fmla="val 50000"/>
              <a:gd name="adj2" fmla="val 144313"/>
            </a:avLst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lstStyle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1514" name="Rectangle 9"/>
          <p:cNvSpPr/>
          <p:nvPr/>
        </p:nvSpPr>
        <p:spPr>
          <a:xfrm>
            <a:off x="4495800" y="1676400"/>
            <a:ext cx="762000" cy="762000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r>
              <a:rPr dirty="0"/>
              <a:t>Matthew 5:48</a:t>
            </a:r>
            <a:endParaRPr dirty="0"/>
          </a:p>
        </p:txBody>
      </p:sp>
      <p:sp>
        <p:nvSpPr>
          <p:cNvPr id="20486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r>
              <a:rPr sz="4400" dirty="0"/>
              <a:t>Be perfect</a:t>
            </a:r>
            <a:endParaRPr sz="4400" dirty="0"/>
          </a:p>
          <a:p>
            <a:r>
              <a:rPr sz="4400" dirty="0"/>
              <a:t>Flawless?</a:t>
            </a:r>
            <a:endParaRPr sz="4400" dirty="0"/>
          </a:p>
          <a:p>
            <a:r>
              <a:rPr sz="4400" dirty="0" smtClean="0"/>
              <a:t>Complete</a:t>
            </a:r>
            <a:r>
              <a:rPr lang="en-US" sz="4400" dirty="0" smtClean="0"/>
              <a:t> - </a:t>
            </a:r>
            <a:r>
              <a:rPr sz="4400" dirty="0" smtClean="0"/>
              <a:t>fulfilling </a:t>
            </a:r>
            <a:r>
              <a:rPr sz="4400" dirty="0"/>
              <a:t>your intended purpose</a:t>
            </a:r>
            <a:endParaRPr sz="4400" dirty="0"/>
          </a:p>
          <a:p>
            <a:r>
              <a:rPr sz="4400" dirty="0"/>
              <a:t>Relationship with God!</a:t>
            </a:r>
            <a:endParaRPr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 sz="quarter"/>
          </p:nvPr>
        </p:nvSpPr>
        <p:spPr>
          <a:ln w="9525"/>
        </p:spPr>
        <p:txBody>
          <a:bodyPr vert="horz" wrap="square" lIns="91440" tIns="45720" rIns="91440" bIns="45720" anchor="ctr"/>
          <a:lstStyle/>
          <a:p>
            <a:endParaRPr kumimoji="1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5197475"/>
          </a:xfrm>
        </p:spPr>
        <p:txBody>
          <a:bodyPr vert="horz" wrap="square" lIns="92075" tIns="46038" rIns="92075" bIns="46038" anchor="ctr"/>
          <a:lstStyle/>
          <a:p>
            <a:r>
              <a:rPr dirty="0" smtClean="0"/>
              <a:t>Holiness</a:t>
            </a:r>
            <a:r>
              <a:rPr lang="en-US" dirty="0" smtClean="0"/>
              <a:t> - </a:t>
            </a:r>
            <a:r>
              <a:rPr dirty="0" smtClean="0"/>
              <a:t>not </a:t>
            </a:r>
            <a:r>
              <a:rPr i="1" dirty="0" smtClean="0"/>
              <a:t>“12 </a:t>
            </a:r>
            <a:r>
              <a:rPr i="1" dirty="0"/>
              <a:t>Steps to a new you”</a:t>
            </a:r>
            <a:r>
              <a:rPr dirty="0"/>
              <a:t> through changing </a:t>
            </a:r>
            <a:r>
              <a:rPr dirty="0" smtClean="0"/>
              <a:t>habits</a:t>
            </a:r>
            <a:r>
              <a:rPr dirty="0"/>
              <a:t>.  </a:t>
            </a:r>
            <a:r>
              <a:rPr lang="en-US" dirty="0"/>
              <a:t>A</a:t>
            </a:r>
            <a:r>
              <a:rPr dirty="0" smtClean="0"/>
              <a:t> </a:t>
            </a:r>
            <a:r>
              <a:rPr dirty="0"/>
              <a:t>relationship with </a:t>
            </a:r>
            <a:r>
              <a:rPr dirty="0" smtClean="0"/>
              <a:t>God</a:t>
            </a:r>
            <a:r>
              <a:rPr lang="en-US" dirty="0" smtClean="0"/>
              <a:t>;</a:t>
            </a:r>
            <a:r>
              <a:rPr dirty="0" smtClean="0"/>
              <a:t> </a:t>
            </a:r>
            <a:r>
              <a:rPr dirty="0"/>
              <a:t>letting Him transform </a:t>
            </a:r>
            <a:r>
              <a:rPr dirty="0" smtClean="0"/>
              <a:t>you.</a:t>
            </a:r>
            <a:endParaRPr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55663" y="5638800"/>
            <a:ext cx="8105775" cy="381000"/>
          </a:xfrm>
        </p:spPr>
        <p:txBody>
          <a:bodyPr vert="horz" wrap="square" lIns="92075" tIns="46038" rIns="92075" bIns="46038" anchor="t"/>
          <a:lstStyle/>
          <a:p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anchor="t"/>
          <a:lstStyle/>
          <a:p>
            <a:r>
              <a:rPr dirty="0"/>
              <a:t>“Be perfect, therefore, as your heavenly Father is perfect.”</a:t>
            </a:r>
            <a:endParaRPr dirty="0"/>
          </a:p>
          <a:p>
            <a:r>
              <a:rPr dirty="0" smtClean="0"/>
              <a:t>Jesus </a:t>
            </a:r>
            <a:r>
              <a:rPr lang="en-US" dirty="0" smtClean="0"/>
              <a:t>said it.</a:t>
            </a:r>
            <a:endParaRPr dirty="0"/>
          </a:p>
          <a:p>
            <a:r>
              <a:rPr dirty="0"/>
              <a:t>Perfect </a:t>
            </a:r>
            <a:r>
              <a:rPr lang="en-US" dirty="0" smtClean="0"/>
              <a:t>- </a:t>
            </a:r>
            <a:r>
              <a:rPr dirty="0" smtClean="0"/>
              <a:t>not </a:t>
            </a:r>
            <a:r>
              <a:rPr dirty="0"/>
              <a:t>flawless, </a:t>
            </a:r>
            <a:r>
              <a:rPr dirty="0" smtClean="0"/>
              <a:t>but complete</a:t>
            </a:r>
            <a:endParaRPr dirty="0"/>
          </a:p>
          <a:p>
            <a:r>
              <a:rPr dirty="0"/>
              <a:t>God’s plan </a:t>
            </a:r>
            <a:r>
              <a:rPr lang="en-US" dirty="0" smtClean="0"/>
              <a:t>- </a:t>
            </a:r>
            <a:r>
              <a:rPr dirty="0" smtClean="0"/>
              <a:t>complete</a:t>
            </a:r>
            <a:endParaRPr dirty="0"/>
          </a:p>
          <a:p>
            <a:r>
              <a:rPr dirty="0"/>
              <a:t>Our connection to God </a:t>
            </a:r>
            <a:r>
              <a:rPr lang="en-US" dirty="0"/>
              <a:t>-</a:t>
            </a:r>
            <a:r>
              <a:rPr dirty="0" smtClean="0"/>
              <a:t> complete</a:t>
            </a:r>
            <a:endParaRPr dirty="0"/>
          </a:p>
          <a:p>
            <a:r>
              <a:rPr lang="en-US"/>
              <a:t>S</a:t>
            </a:r>
            <a:r>
              <a:rPr smtClean="0"/>
              <a:t>tay </a:t>
            </a:r>
            <a:r>
              <a:rPr dirty="0"/>
              <a:t>connected every day.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ln w="9525"/>
        </p:spPr>
        <p:txBody>
          <a:bodyPr vert="horz" wrap="square" lIns="91440" tIns="45720" rIns="91440" bIns="45720" anchor="ctr"/>
          <a:lstStyle/>
          <a:p>
            <a:endParaRPr kumimoji="1" dirty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568417"/>
            <a:ext cx="3886200" cy="50306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ln w="9525"/>
        </p:spPr>
        <p:txBody>
          <a:bodyPr vert="horz" wrap="square" lIns="91440" tIns="45720" rIns="91440" bIns="45720" anchor="ctr"/>
          <a:lstStyle/>
          <a:p>
            <a:r>
              <a:rPr lang="en-US" dirty="0"/>
              <a:t>t</a:t>
            </a:r>
            <a:r>
              <a:rPr kumimoji="1" lang="en-US" dirty="0" smtClean="0">
                <a:latin typeface="+mj-lt"/>
                <a:ea typeface="+mj-ea"/>
                <a:cs typeface="+mj-cs"/>
              </a:rPr>
              <a:t>otal depravity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lang="en-US" dirty="0" smtClean="0"/>
              <a:t>vs.</a:t>
            </a:r>
            <a:br>
              <a:rPr lang="en-US" dirty="0" smtClean="0"/>
            </a:br>
            <a:r>
              <a:rPr lang="en-US" dirty="0" smtClean="0"/>
              <a:t>Total Depravity</a:t>
            </a:r>
            <a:endParaRPr kumimoji="1" dirty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7772400" cy="1867535"/>
          </a:xfrm>
          <a:ln w="9525"/>
        </p:spPr>
        <p:txBody>
          <a:bodyPr vert="horz" wrap="square" lIns="91440" tIns="45720" rIns="91440" bIns="45720" anchor="ctr"/>
          <a:lstStyle/>
          <a:p>
            <a:r>
              <a:rPr kumimoji="1" lang="en-US" dirty="0" smtClean="0">
                <a:latin typeface="+mj-lt"/>
                <a:ea typeface="+mj-ea"/>
                <a:cs typeface="+mj-cs"/>
              </a:rPr>
              <a:t>Universal election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kumimoji="1" lang="en-US" dirty="0" smtClean="0">
                <a:latin typeface="+mj-lt"/>
                <a:ea typeface="+mj-ea"/>
                <a:cs typeface="+mj-cs"/>
              </a:rPr>
              <a:t>vs.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kumimoji="1" lang="en-US" dirty="0" smtClean="0">
                <a:latin typeface="+mj-lt"/>
                <a:ea typeface="+mj-ea"/>
                <a:cs typeface="+mj-cs"/>
              </a:rPr>
              <a:t>Unconditional election</a:t>
            </a:r>
            <a:endParaRPr kumimoji="1" lang="en-US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7772400" cy="2054225"/>
          </a:xfrm>
          <a:ln w="9525"/>
        </p:spPr>
        <p:txBody>
          <a:bodyPr vert="horz" wrap="square" lIns="91440" tIns="45720" rIns="91440" bIns="45720" anchor="ctr"/>
          <a:lstStyle/>
          <a:p>
            <a:r>
              <a:rPr lang="en-US" dirty="0" smtClean="0"/>
              <a:t>Unlimited atonement</a:t>
            </a:r>
            <a:br>
              <a:rPr lang="en-US" dirty="0" smtClean="0"/>
            </a:br>
            <a:r>
              <a:rPr lang="en-US" dirty="0" smtClean="0"/>
              <a:t>vs.</a:t>
            </a:r>
            <a:br>
              <a:rPr lang="en-US" dirty="0" smtClean="0"/>
            </a:br>
            <a:r>
              <a:rPr lang="en-US" dirty="0" smtClean="0"/>
              <a:t>Limited atonement</a:t>
            </a:r>
            <a:endParaRPr kumimoji="1" lang="en-US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ln w="9525"/>
        </p:spPr>
        <p:txBody>
          <a:bodyPr vert="horz" wrap="square" lIns="91440" tIns="45720" rIns="91440" bIns="45720" anchor="ctr"/>
          <a:lstStyle/>
          <a:p>
            <a:r>
              <a:rPr lang="en-US" dirty="0" smtClean="0"/>
              <a:t>Salvation for all</a:t>
            </a:r>
            <a:br>
              <a:rPr lang="en-US" dirty="0" smtClean="0"/>
            </a:br>
            <a:r>
              <a:rPr lang="en-US" dirty="0" smtClean="0"/>
              <a:t>vs.</a:t>
            </a:r>
            <a:br>
              <a:rPr lang="en-US" dirty="0" smtClean="0"/>
            </a:br>
            <a:r>
              <a:rPr lang="en-US" dirty="0" smtClean="0"/>
              <a:t>Irresistible grace</a:t>
            </a:r>
            <a:endParaRPr kumimoji="1" lang="en-US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7772400" cy="2379345"/>
          </a:xfrm>
          <a:ln w="9525"/>
        </p:spPr>
        <p:txBody>
          <a:bodyPr vert="horz" wrap="square" lIns="91440" tIns="45720" rIns="91440" bIns="45720" anchor="ctr"/>
          <a:lstStyle/>
          <a:p>
            <a:r>
              <a:rPr kumimoji="1" lang="en-US" dirty="0" smtClean="0">
                <a:latin typeface="+mj-lt"/>
                <a:ea typeface="+mj-ea"/>
                <a:cs typeface="+mj-cs"/>
              </a:rPr>
              <a:t>Personal relationship with God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kumimoji="1" lang="en-US" dirty="0" smtClean="0">
                <a:latin typeface="+mj-lt"/>
                <a:ea typeface="+mj-ea"/>
                <a:cs typeface="+mj-cs"/>
              </a:rPr>
              <a:t>vs.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kumimoji="1" lang="en-US" dirty="0" smtClean="0">
                <a:latin typeface="+mj-lt"/>
                <a:ea typeface="+mj-ea"/>
                <a:cs typeface="+mj-cs"/>
              </a:rPr>
              <a:t>Peseverance of the saints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kumimoji="1" lang="en-US" dirty="0" smtClean="0">
                <a:latin typeface="+mj-lt"/>
                <a:ea typeface="+mj-ea"/>
                <a:cs typeface="+mj-cs"/>
              </a:rPr>
              <a:t>or</a:t>
            </a:r>
            <a:br>
              <a:rPr kumimoji="1" lang="en-US" dirty="0" smtClean="0">
                <a:latin typeface="+mj-lt"/>
                <a:ea typeface="+mj-ea"/>
                <a:cs typeface="+mj-cs"/>
              </a:rPr>
            </a:br>
            <a:r>
              <a:rPr kumimoji="1" lang="en-US" dirty="0" smtClean="0">
                <a:latin typeface="+mj-lt"/>
                <a:ea typeface="+mj-ea"/>
                <a:cs typeface="+mj-cs"/>
              </a:rPr>
              <a:t>Once saved always saved</a:t>
            </a:r>
            <a:endParaRPr kumimoji="1" lang="en-US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sz="quarter" idx="1"/>
          </p:nvPr>
        </p:nvSpPr>
        <p:spPr>
          <a:ln w="9525"/>
        </p:spPr>
        <p:txBody>
          <a:bodyPr vert="horz" wrap="square" lIns="91440" tIns="45720" rIns="91440" bIns="45720" anchor="t"/>
          <a:lstStyle/>
          <a:p>
            <a:pPr>
              <a:lnSpc>
                <a:spcPct val="80000"/>
              </a:lnSpc>
            </a:pPr>
            <a:endParaRPr kumimoji="1" sz="36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ROWS">
  <a:themeElements>
    <a:clrScheme name="ARROWS 4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ARROW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RROWS 1">
        <a:dk1>
          <a:srgbClr val="000000"/>
        </a:dk1>
        <a:lt1>
          <a:srgbClr val="FFFFCC"/>
        </a:lt1>
        <a:dk2>
          <a:srgbClr val="CC6600"/>
        </a:dk2>
        <a:lt2>
          <a:srgbClr val="FFFFCC"/>
        </a:lt2>
        <a:accent1>
          <a:srgbClr val="3399FF"/>
        </a:accent1>
        <a:accent2>
          <a:srgbClr val="99FFCC"/>
        </a:accent2>
        <a:accent3>
          <a:srgbClr val="E2B8AA"/>
        </a:accent3>
        <a:accent4>
          <a:srgbClr val="DADAAE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ROWS 2">
        <a:dk1>
          <a:srgbClr val="000000"/>
        </a:dk1>
        <a:lt1>
          <a:srgbClr val="99FFCC"/>
        </a:lt1>
        <a:dk2>
          <a:srgbClr val="000000"/>
        </a:dk2>
        <a:lt2>
          <a:srgbClr val="003300"/>
        </a:lt2>
        <a:accent1>
          <a:srgbClr val="CBCBCB"/>
        </a:accent1>
        <a:accent2>
          <a:srgbClr val="0066FF"/>
        </a:accent2>
        <a:accent3>
          <a:srgbClr val="CAFFE2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ROWS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8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99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ARROWS</Template>
  <TotalTime>0</TotalTime>
  <Words>5572</Words>
  <Application>WPS Presentation</Application>
  <PresentationFormat>On-screen Show (4:3)</PresentationFormat>
  <Paragraphs>89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2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</vt:lpstr>
      <vt:lpstr>Segoe Print</vt:lpstr>
      <vt:lpstr>ARROWS</vt:lpstr>
      <vt:lpstr>Holiness as Complete</vt:lpstr>
      <vt:lpstr>PowerPoint 演示文稿</vt:lpstr>
      <vt:lpstr>PowerPoint 演示文稿</vt:lpstr>
      <vt:lpstr>PowerPoint 演示文稿</vt:lpstr>
      <vt:lpstr>total depravity vs. Total Depravity</vt:lpstr>
      <vt:lpstr>Universal election</vt:lpstr>
      <vt:lpstr>Unlimited atonement</vt:lpstr>
      <vt:lpstr>Salvation for all</vt:lpstr>
      <vt:lpstr>Personal relationship with God</vt:lpstr>
      <vt:lpstr>Calvinism vs. Wesleyanism</vt:lpstr>
      <vt:lpstr>PowerPoint 演示文稿</vt:lpstr>
      <vt:lpstr>Quitting sin</vt:lpstr>
      <vt:lpstr>PowerPoint 演示文稿</vt:lpstr>
      <vt:lpstr>Always remember --</vt:lpstr>
      <vt:lpstr>Matthew 5:48</vt:lpstr>
      <vt:lpstr>Matthew 5:48</vt:lpstr>
      <vt:lpstr>God                                  </vt:lpstr>
      <vt:lpstr>God                                                                                     Adam</vt:lpstr>
      <vt:lpstr>God                                                                                                                            					  Adam                                          Sin                                                                                                                                       </vt:lpstr>
      <vt:lpstr>God                                                                                                                            					  Adam                                          Sin                                                  The Law                                                                                     </vt:lpstr>
      <vt:lpstr>God                                                                                      Adam                                          Sin                                                  The Law                                                                                                                               Unrighteousness </vt:lpstr>
      <vt:lpstr>God                                                                                      Adam                                          Sin                                                  The Law                                                                                                                               Unrighteousness Lost Humanity</vt:lpstr>
      <vt:lpstr>                          God                                                                                                         Adam                                                                  Sin   Jesus                                                   The Law                                                                                         Unrighteousness                                                                          Lost Humanity</vt:lpstr>
      <vt:lpstr>                          God                                                                                                          Adam                                                                  Sin   Jesus                                                    The Law                                    Righteousness                                Unrighteousness                                                                          Lost Humanity</vt:lpstr>
      <vt:lpstr>                          God                                                                                                          Adam                                                                  Sin   Jesus                                                    The Law                                    Righteousness                                Unrighteousness                                                                          Lost Humanity</vt:lpstr>
      <vt:lpstr>                          God      Holiness                               Holy Spirit                                                 Adam                                                                  Sin   Jesus                                                    The Law                                    Righteousness                                Unrighteousness                                                                          Lost Humanity</vt:lpstr>
      <vt:lpstr>                          God      Holiness                               Holy Spirit                                                 Adam                                                                  Sin   Jesus                                                    The Law                                    Righteousness                                Unrighteousness                                                                          Lost Humanity</vt:lpstr>
      <vt:lpstr>                          God      Holiness                              Holy Spirit                                                 Adam                                                                  Sin   Jesus                                                    The Law                                    Righteousness                                Unrighteousness                                                                          Lost Humanity</vt:lpstr>
      <vt:lpstr>Matthew 5:48</vt:lpstr>
      <vt:lpstr>Holiness - not “12 Steps to a new you” through changing habits.  A relationship with God; letting Him transform you.</vt:lpstr>
      <vt:lpstr>PowerPoint 演示文稿</vt:lpstr>
      <vt:lpstr>PowerPoint 演示文稿</vt:lpstr>
    </vt:vector>
  </TitlesOfParts>
  <Company>MidAmerica Nazarene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Holiness as Complete</dc:title>
  <dc:creator>Frank Moore</dc:creator>
  <cp:lastModifiedBy>fmoor</cp:lastModifiedBy>
  <cp:revision>45</cp:revision>
  <cp:lastPrinted>2017-08-31T20:47:00Z</cp:lastPrinted>
  <dcterms:created xsi:type="dcterms:W3CDTF">2006-10-13T20:24:00Z</dcterms:created>
  <dcterms:modified xsi:type="dcterms:W3CDTF">2017-09-07T22:25:38Z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1033-10.2.0.5934</vt:lpwstr>
  </property>
</Properties>
</file>